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6" r:id="rId5"/>
    <p:sldId id="257" r:id="rId6"/>
    <p:sldId id="292" r:id="rId7"/>
    <p:sldId id="266" r:id="rId8"/>
    <p:sldId id="265" r:id="rId9"/>
    <p:sldId id="293" r:id="rId10"/>
    <p:sldId id="260" r:id="rId11"/>
    <p:sldId id="264" r:id="rId12"/>
    <p:sldId id="294" r:id="rId13"/>
    <p:sldId id="284" r:id="rId14"/>
    <p:sldId id="295" r:id="rId15"/>
    <p:sldId id="262" r:id="rId16"/>
    <p:sldId id="263" r:id="rId17"/>
    <p:sldId id="267" r:id="rId18"/>
    <p:sldId id="271" r:id="rId19"/>
    <p:sldId id="275" r:id="rId20"/>
    <p:sldId id="276" r:id="rId21"/>
    <p:sldId id="300" r:id="rId22"/>
    <p:sldId id="278" r:id="rId23"/>
    <p:sldId id="280" r:id="rId24"/>
    <p:sldId id="301" r:id="rId25"/>
    <p:sldId id="281" r:id="rId26"/>
    <p:sldId id="283" r:id="rId27"/>
    <p:sldId id="285" r:id="rId28"/>
    <p:sldId id="297" r:id="rId29"/>
    <p:sldId id="299" r:id="rId30"/>
    <p:sldId id="298" r:id="rId31"/>
    <p:sldId id="259"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Malmendier" initials="IM" lastIdx="11" clrIdx="0">
    <p:extLst>
      <p:ext uri="{19B8F6BF-5375-455C-9EA6-DF929625EA0E}">
        <p15:presenceInfo xmlns:p15="http://schemas.microsoft.com/office/powerpoint/2012/main" userId="Iris Malmendier" providerId="None"/>
      </p:ext>
    </p:extLst>
  </p:cmAuthor>
  <p:cmAuthor id="2" name="Marvin Souren" initials="MS" lastIdx="3" clrIdx="1">
    <p:extLst>
      <p:ext uri="{19B8F6BF-5375-455C-9EA6-DF929625EA0E}">
        <p15:presenceInfo xmlns:p15="http://schemas.microsoft.com/office/powerpoint/2012/main" userId="S00300009D1B6E9E@LIVE.COM" providerId="AD"/>
      </p:ext>
    </p:extLst>
  </p:cmAuthor>
  <p:cmAuthor id="3" name="Lara Classen" initials="LC" lastIdx="1" clrIdx="2">
    <p:extLst>
      <p:ext uri="{19B8F6BF-5375-455C-9EA6-DF929625EA0E}">
        <p15:presenceInfo xmlns:p15="http://schemas.microsoft.com/office/powerpoint/2012/main" userId="Lara Clas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75"/>
    <a:srgbClr val="333333"/>
    <a:srgbClr val="F0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BC3F2-C0AF-4E54-B21C-59F277C2A034}" v="236" dt="2017-05-30T08:22:48.076"/>
    <p1510:client id="{DD21BA4E-126C-4C97-A4D5-E9F557EF08B6}" v="2" dt="2017-05-30T08:14:04.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82"/>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32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LU"/>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85DDD6-8BC7-4CA6-8EBE-B8810AC77ED8}" type="datetimeFigureOut">
              <a:rPr lang="de-LU" smtClean="0"/>
              <a:pPr/>
              <a:t>30.05.2017</a:t>
            </a:fld>
            <a:endParaRPr lang="de-LU"/>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LU"/>
              <a:t>Dienststelle für Selbstbestimmtes Leben</a:t>
            </a: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35038-C0F1-4ACD-83C0-548A39162D95}" type="slidenum">
              <a:rPr lang="de-LU" smtClean="0"/>
              <a:pPr/>
              <a:t>‹Nr.›</a:t>
            </a:fld>
            <a:endParaRPr lang="de-L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LU"/>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ED462-90E1-4BE7-A035-C9C8D74E465A}" type="datetimeFigureOut">
              <a:rPr lang="de-LU" smtClean="0"/>
              <a:pPr/>
              <a:t>30.05.2017</a:t>
            </a:fld>
            <a:endParaRPr lang="de-LU"/>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LU"/>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de-LU"/>
              <a:t>Dienststelle für Selbstbestimmtes Leben</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2C0B9-C881-4D24-B923-1594F598B171}" type="slidenum">
              <a:rPr lang="de-LU" smtClean="0"/>
              <a:pPr/>
              <a:t>‹Nr.›</a:t>
            </a:fld>
            <a:endParaRPr lang="de-LU"/>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LU" dirty="0"/>
          </a:p>
          <a:p>
            <a:endParaRPr lang="de-LU" dirty="0"/>
          </a:p>
        </p:txBody>
      </p:sp>
      <p:sp>
        <p:nvSpPr>
          <p:cNvPr id="4" name="Fußzeilenplatzhalter 3"/>
          <p:cNvSpPr>
            <a:spLocks noGrp="1"/>
          </p:cNvSpPr>
          <p:nvPr>
            <p:ph type="ftr" sz="quarter" idx="10"/>
          </p:nvPr>
        </p:nvSpPr>
        <p:spPr/>
        <p:txBody>
          <a:bodyPr/>
          <a:lstStyle/>
          <a:p>
            <a:r>
              <a:rPr lang="de-LU"/>
              <a:t>Dienststelle für Selbstbestimmtes Leben</a:t>
            </a:r>
          </a:p>
        </p:txBody>
      </p:sp>
      <p:sp>
        <p:nvSpPr>
          <p:cNvPr id="5" name="Foliennummernplatzhalter 4"/>
          <p:cNvSpPr>
            <a:spLocks noGrp="1"/>
          </p:cNvSpPr>
          <p:nvPr>
            <p:ph type="sldNum" sz="quarter" idx="11"/>
          </p:nvPr>
        </p:nvSpPr>
        <p:spPr/>
        <p:txBody>
          <a:bodyPr/>
          <a:lstStyle/>
          <a:p>
            <a:fld id="{96C2C0B9-C881-4D24-B923-1594F598B171}" type="slidenum">
              <a:rPr lang="de-LU" smtClean="0"/>
              <a:pPr/>
              <a:t>1</a:t>
            </a:fld>
            <a:endParaRPr lang="de-L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LU"/>
          </a:p>
        </p:txBody>
      </p:sp>
      <p:sp>
        <p:nvSpPr>
          <p:cNvPr id="4" name="Foliennummernplatzhalter 3"/>
          <p:cNvSpPr>
            <a:spLocks noGrp="1"/>
          </p:cNvSpPr>
          <p:nvPr>
            <p:ph type="sldNum" sz="quarter" idx="10"/>
          </p:nvPr>
        </p:nvSpPr>
        <p:spPr/>
        <p:txBody>
          <a:bodyPr/>
          <a:lstStyle/>
          <a:p>
            <a:fld id="{96C2C0B9-C881-4D24-B923-1594F598B171}" type="slidenum">
              <a:rPr lang="de-LU" smtClean="0"/>
              <a:pPr/>
              <a:t>2</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Schaum Luft Gel</a:t>
            </a:r>
          </a:p>
        </p:txBody>
      </p:sp>
      <p:sp>
        <p:nvSpPr>
          <p:cNvPr id="4" name="Fußzeilenplatzhalter 3"/>
          <p:cNvSpPr>
            <a:spLocks noGrp="1"/>
          </p:cNvSpPr>
          <p:nvPr>
            <p:ph type="ftr" sz="quarter" idx="10"/>
          </p:nvPr>
        </p:nvSpPr>
        <p:spPr/>
        <p:txBody>
          <a:bodyPr/>
          <a:lstStyle/>
          <a:p>
            <a:r>
              <a:rPr lang="de-LU"/>
              <a:t>Dienststelle für Selbstbestimmtes Leben</a:t>
            </a:r>
          </a:p>
        </p:txBody>
      </p:sp>
      <p:sp>
        <p:nvSpPr>
          <p:cNvPr id="5" name="Foliennummernplatzhalter 4"/>
          <p:cNvSpPr>
            <a:spLocks noGrp="1"/>
          </p:cNvSpPr>
          <p:nvPr>
            <p:ph type="sldNum" sz="quarter" idx="11"/>
          </p:nvPr>
        </p:nvSpPr>
        <p:spPr/>
        <p:txBody>
          <a:bodyPr/>
          <a:lstStyle/>
          <a:p>
            <a:fld id="{96C2C0B9-C881-4D24-B923-1594F598B171}" type="slidenum">
              <a:rPr lang="de-LU" smtClean="0"/>
              <a:pPr/>
              <a:t>4</a:t>
            </a:fld>
            <a:endParaRPr lang="de-LU"/>
          </a:p>
        </p:txBody>
      </p:sp>
    </p:spTree>
    <p:extLst>
      <p:ext uri="{BB962C8B-B14F-4D97-AF65-F5344CB8AC3E}">
        <p14:creationId xmlns:p14="http://schemas.microsoft.com/office/powerpoint/2010/main" val="127696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Unterstützung, Hilfsleistung der DSL</a:t>
            </a:r>
          </a:p>
          <a:p>
            <a:r>
              <a:rPr lang="de-DE" dirty="0"/>
              <a:t>Rotes Kreuz erwähnen</a:t>
            </a:r>
          </a:p>
        </p:txBody>
      </p:sp>
      <p:sp>
        <p:nvSpPr>
          <p:cNvPr id="4" name="Fußzeilenplatzhalter 3"/>
          <p:cNvSpPr>
            <a:spLocks noGrp="1"/>
          </p:cNvSpPr>
          <p:nvPr>
            <p:ph type="ftr" sz="quarter" idx="10"/>
          </p:nvPr>
        </p:nvSpPr>
        <p:spPr/>
        <p:txBody>
          <a:bodyPr/>
          <a:lstStyle/>
          <a:p>
            <a:r>
              <a:rPr lang="de-LU" dirty="0"/>
              <a:t>Dienststelle für Selbstbestimmtes Leben</a:t>
            </a:r>
          </a:p>
        </p:txBody>
      </p:sp>
      <p:sp>
        <p:nvSpPr>
          <p:cNvPr id="5" name="Foliennummernplatzhalter 4"/>
          <p:cNvSpPr>
            <a:spLocks noGrp="1"/>
          </p:cNvSpPr>
          <p:nvPr>
            <p:ph type="sldNum" sz="quarter" idx="11"/>
          </p:nvPr>
        </p:nvSpPr>
        <p:spPr/>
        <p:txBody>
          <a:bodyPr/>
          <a:lstStyle/>
          <a:p>
            <a:fld id="{96C2C0B9-C881-4D24-B923-1594F598B171}" type="slidenum">
              <a:rPr lang="de-LU" smtClean="0"/>
              <a:pPr/>
              <a:t>6</a:t>
            </a:fld>
            <a:endParaRPr lang="de-LU"/>
          </a:p>
        </p:txBody>
      </p:sp>
    </p:spTree>
    <p:extLst>
      <p:ext uri="{BB962C8B-B14F-4D97-AF65-F5344CB8AC3E}">
        <p14:creationId xmlns:p14="http://schemas.microsoft.com/office/powerpoint/2010/main" val="328321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Sicherheiten für den NN und die DSL: keine Eigenleistung, Fristen, Kundenservice; INAMI Konvention </a:t>
            </a:r>
          </a:p>
        </p:txBody>
      </p:sp>
      <p:sp>
        <p:nvSpPr>
          <p:cNvPr id="4" name="Fußzeilenplatzhalter 3"/>
          <p:cNvSpPr>
            <a:spLocks noGrp="1"/>
          </p:cNvSpPr>
          <p:nvPr>
            <p:ph type="ftr" sz="quarter" idx="10"/>
          </p:nvPr>
        </p:nvSpPr>
        <p:spPr/>
        <p:txBody>
          <a:bodyPr/>
          <a:lstStyle/>
          <a:p>
            <a:r>
              <a:rPr lang="de-LU" dirty="0"/>
              <a:t>Dienststelle für Selbstbestimmtes Leben</a:t>
            </a:r>
          </a:p>
        </p:txBody>
      </p:sp>
      <p:sp>
        <p:nvSpPr>
          <p:cNvPr id="5" name="Foliennummernplatzhalter 4"/>
          <p:cNvSpPr>
            <a:spLocks noGrp="1"/>
          </p:cNvSpPr>
          <p:nvPr>
            <p:ph type="sldNum" sz="quarter" idx="11"/>
          </p:nvPr>
        </p:nvSpPr>
        <p:spPr/>
        <p:txBody>
          <a:bodyPr/>
          <a:lstStyle/>
          <a:p>
            <a:fld id="{96C2C0B9-C881-4D24-B923-1594F598B171}" type="slidenum">
              <a:rPr lang="de-LU" smtClean="0"/>
              <a:pPr/>
              <a:t>9</a:t>
            </a:fld>
            <a:endParaRPr lang="de-LU"/>
          </a:p>
        </p:txBody>
      </p:sp>
    </p:spTree>
    <p:extLst>
      <p:ext uri="{BB962C8B-B14F-4D97-AF65-F5344CB8AC3E}">
        <p14:creationId xmlns:p14="http://schemas.microsoft.com/office/powerpoint/2010/main" val="103688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Manchmal auch Entscheidung Team und danach Anfrage auf Kostenübernahme</a:t>
            </a:r>
          </a:p>
        </p:txBody>
      </p:sp>
      <p:sp>
        <p:nvSpPr>
          <p:cNvPr id="4" name="Fußzeilenplatzhalter 3"/>
          <p:cNvSpPr>
            <a:spLocks noGrp="1"/>
          </p:cNvSpPr>
          <p:nvPr>
            <p:ph type="ftr" sz="quarter" idx="10"/>
          </p:nvPr>
        </p:nvSpPr>
        <p:spPr/>
        <p:txBody>
          <a:bodyPr/>
          <a:lstStyle/>
          <a:p>
            <a:r>
              <a:rPr lang="de-LU"/>
              <a:t>Dienststelle für Selbstbestimmtes Leben</a:t>
            </a:r>
          </a:p>
        </p:txBody>
      </p:sp>
      <p:sp>
        <p:nvSpPr>
          <p:cNvPr id="5" name="Foliennummernplatzhalter 4"/>
          <p:cNvSpPr>
            <a:spLocks noGrp="1"/>
          </p:cNvSpPr>
          <p:nvPr>
            <p:ph type="sldNum" sz="quarter" idx="11"/>
          </p:nvPr>
        </p:nvSpPr>
        <p:spPr/>
        <p:txBody>
          <a:bodyPr/>
          <a:lstStyle/>
          <a:p>
            <a:fld id="{96C2C0B9-C881-4D24-B923-1594F598B171}" type="slidenum">
              <a:rPr lang="de-LU" smtClean="0"/>
              <a:pPr/>
              <a:t>20</a:t>
            </a:fld>
            <a:endParaRPr lang="de-LU"/>
          </a:p>
        </p:txBody>
      </p:sp>
    </p:spTree>
    <p:extLst>
      <p:ext uri="{BB962C8B-B14F-4D97-AF65-F5344CB8AC3E}">
        <p14:creationId xmlns:p14="http://schemas.microsoft.com/office/powerpoint/2010/main" val="46373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LU"/>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LU"/>
          </a:p>
        </p:txBody>
      </p:sp>
      <p:sp>
        <p:nvSpPr>
          <p:cNvPr id="4" name="Datumsplatzhalter 3"/>
          <p:cNvSpPr>
            <a:spLocks noGrp="1"/>
          </p:cNvSpPr>
          <p:nvPr>
            <p:ph type="dt" sz="half" idx="10"/>
          </p:nvPr>
        </p:nvSpPr>
        <p:spPr/>
        <p:txBody>
          <a:bodyPr/>
          <a:lstStyle/>
          <a:p>
            <a:fld id="{52619B0E-2B0B-4F65-87A3-02308D455A12}" type="datetime1">
              <a:rPr lang="de-LU" smtClean="0"/>
              <a:pPr/>
              <a:t>30.05.2017</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
        <p:nvSpPr>
          <p:cNvPr id="6" name="Foliennummernplatzhalter 5"/>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LU"/>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Datumsplatzhalter 3"/>
          <p:cNvSpPr>
            <a:spLocks noGrp="1"/>
          </p:cNvSpPr>
          <p:nvPr>
            <p:ph type="dt" sz="half" idx="10"/>
          </p:nvPr>
        </p:nvSpPr>
        <p:spPr/>
        <p:txBody>
          <a:bodyPr/>
          <a:lstStyle/>
          <a:p>
            <a:fld id="{5479DFD1-2D86-45D2-85AC-20209D9387E9}" type="datetime1">
              <a:rPr lang="de-LU" smtClean="0"/>
              <a:pPr/>
              <a:t>30.05.2017</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
        <p:nvSpPr>
          <p:cNvPr id="6" name="Foliennummernplatzhalter 5"/>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LU"/>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Datumsplatzhalter 3"/>
          <p:cNvSpPr>
            <a:spLocks noGrp="1"/>
          </p:cNvSpPr>
          <p:nvPr>
            <p:ph type="dt" sz="half" idx="10"/>
          </p:nvPr>
        </p:nvSpPr>
        <p:spPr/>
        <p:txBody>
          <a:bodyPr/>
          <a:lstStyle/>
          <a:p>
            <a:fld id="{39E85B4A-D7BE-4331-B71F-788FA949C217}" type="datetime1">
              <a:rPr lang="de-LU" smtClean="0"/>
              <a:pPr/>
              <a:t>30.05.2017</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
        <p:nvSpPr>
          <p:cNvPr id="6" name="Foliennummernplatzhalter 5"/>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LU"/>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Datumsplatzhalter 3"/>
          <p:cNvSpPr>
            <a:spLocks noGrp="1"/>
          </p:cNvSpPr>
          <p:nvPr>
            <p:ph type="dt" sz="half" idx="10"/>
          </p:nvPr>
        </p:nvSpPr>
        <p:spPr/>
        <p:txBody>
          <a:bodyPr/>
          <a:lstStyle/>
          <a:p>
            <a:fld id="{D5F06941-7777-4B49-9EE2-B40AFB95E916}" type="datetime1">
              <a:rPr lang="de-LU" smtClean="0"/>
              <a:pPr/>
              <a:t>30.05.2017</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
        <p:nvSpPr>
          <p:cNvPr id="6" name="Foliennummernplatzhalter 5"/>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LU"/>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C62A299-EA35-421A-B5E5-FAFD04E4DB9C}" type="datetime1">
              <a:rPr lang="de-LU" smtClean="0"/>
              <a:pPr/>
              <a:t>30.05.2017</a:t>
            </a:fld>
            <a:endParaRPr lang="de-LU"/>
          </a:p>
        </p:txBody>
      </p:sp>
      <p:sp>
        <p:nvSpPr>
          <p:cNvPr id="5" name="Fußzeilenplatzhalter 4"/>
          <p:cNvSpPr>
            <a:spLocks noGrp="1"/>
          </p:cNvSpPr>
          <p:nvPr>
            <p:ph type="ftr" sz="quarter" idx="11"/>
          </p:nvPr>
        </p:nvSpPr>
        <p:spPr/>
        <p:txBody>
          <a:bodyPr/>
          <a:lstStyle/>
          <a:p>
            <a:r>
              <a:rPr lang="de-LU"/>
              <a:t>Dienststelle für Selbstbestimmtes Leben</a:t>
            </a:r>
          </a:p>
        </p:txBody>
      </p:sp>
      <p:sp>
        <p:nvSpPr>
          <p:cNvPr id="6" name="Foliennummernplatzhalter 5"/>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LU"/>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5" name="Datumsplatzhalter 4"/>
          <p:cNvSpPr>
            <a:spLocks noGrp="1"/>
          </p:cNvSpPr>
          <p:nvPr>
            <p:ph type="dt" sz="half" idx="10"/>
          </p:nvPr>
        </p:nvSpPr>
        <p:spPr/>
        <p:txBody>
          <a:bodyPr/>
          <a:lstStyle/>
          <a:p>
            <a:fld id="{781769F0-0A71-40FB-96A2-AA178592357E}" type="datetime1">
              <a:rPr lang="de-LU" smtClean="0"/>
              <a:pPr/>
              <a:t>30.05.2017</a:t>
            </a:fld>
            <a:endParaRPr lang="de-LU"/>
          </a:p>
        </p:txBody>
      </p:sp>
      <p:sp>
        <p:nvSpPr>
          <p:cNvPr id="6" name="Fußzeilenplatzhalter 5"/>
          <p:cNvSpPr>
            <a:spLocks noGrp="1"/>
          </p:cNvSpPr>
          <p:nvPr>
            <p:ph type="ftr" sz="quarter" idx="11"/>
          </p:nvPr>
        </p:nvSpPr>
        <p:spPr/>
        <p:txBody>
          <a:bodyPr/>
          <a:lstStyle/>
          <a:p>
            <a:r>
              <a:rPr lang="de-LU"/>
              <a:t>Dienststelle für Selbstbestimmtes Leben</a:t>
            </a:r>
          </a:p>
        </p:txBody>
      </p:sp>
      <p:sp>
        <p:nvSpPr>
          <p:cNvPr id="7" name="Foliennummernplatzhalter 6"/>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LU"/>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7" name="Datumsplatzhalter 6"/>
          <p:cNvSpPr>
            <a:spLocks noGrp="1"/>
          </p:cNvSpPr>
          <p:nvPr>
            <p:ph type="dt" sz="half" idx="10"/>
          </p:nvPr>
        </p:nvSpPr>
        <p:spPr/>
        <p:txBody>
          <a:bodyPr/>
          <a:lstStyle/>
          <a:p>
            <a:fld id="{D0FBD6C3-8C3C-4D38-9A48-3B9C8A5C70AA}" type="datetime1">
              <a:rPr lang="de-LU" smtClean="0"/>
              <a:pPr/>
              <a:t>30.05.2017</a:t>
            </a:fld>
            <a:endParaRPr lang="de-LU"/>
          </a:p>
        </p:txBody>
      </p:sp>
      <p:sp>
        <p:nvSpPr>
          <p:cNvPr id="8" name="Fußzeilenplatzhalter 7"/>
          <p:cNvSpPr>
            <a:spLocks noGrp="1"/>
          </p:cNvSpPr>
          <p:nvPr>
            <p:ph type="ftr" sz="quarter" idx="11"/>
          </p:nvPr>
        </p:nvSpPr>
        <p:spPr/>
        <p:txBody>
          <a:bodyPr/>
          <a:lstStyle/>
          <a:p>
            <a:r>
              <a:rPr lang="de-LU"/>
              <a:t>Dienststelle für Selbstbestimmtes Leben</a:t>
            </a:r>
          </a:p>
        </p:txBody>
      </p:sp>
      <p:sp>
        <p:nvSpPr>
          <p:cNvPr id="9" name="Foliennummernplatzhalter 8"/>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LU"/>
          </a:p>
        </p:txBody>
      </p:sp>
      <p:sp>
        <p:nvSpPr>
          <p:cNvPr id="3" name="Datumsplatzhalter 2"/>
          <p:cNvSpPr>
            <a:spLocks noGrp="1"/>
          </p:cNvSpPr>
          <p:nvPr>
            <p:ph type="dt" sz="half" idx="10"/>
          </p:nvPr>
        </p:nvSpPr>
        <p:spPr/>
        <p:txBody>
          <a:bodyPr/>
          <a:lstStyle/>
          <a:p>
            <a:fld id="{E35DA11C-365D-48D6-8D45-2F4C31273EE9}" type="datetime1">
              <a:rPr lang="de-LU" smtClean="0"/>
              <a:pPr/>
              <a:t>30.05.2017</a:t>
            </a:fld>
            <a:endParaRPr lang="de-LU"/>
          </a:p>
        </p:txBody>
      </p:sp>
      <p:sp>
        <p:nvSpPr>
          <p:cNvPr id="4" name="Fußzeilenplatzhalter 3"/>
          <p:cNvSpPr>
            <a:spLocks noGrp="1"/>
          </p:cNvSpPr>
          <p:nvPr>
            <p:ph type="ftr" sz="quarter" idx="11"/>
          </p:nvPr>
        </p:nvSpPr>
        <p:spPr/>
        <p:txBody>
          <a:bodyPr/>
          <a:lstStyle/>
          <a:p>
            <a:r>
              <a:rPr lang="de-LU"/>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500043B-A1BB-43ED-8C25-CF192A54D490}" type="datetime1">
              <a:rPr lang="de-LU" smtClean="0"/>
              <a:pPr/>
              <a:t>30.05.2017</a:t>
            </a:fld>
            <a:endParaRPr lang="de-LU"/>
          </a:p>
        </p:txBody>
      </p:sp>
      <p:sp>
        <p:nvSpPr>
          <p:cNvPr id="3" name="Fußzeilenplatzhalter 2"/>
          <p:cNvSpPr>
            <a:spLocks noGrp="1"/>
          </p:cNvSpPr>
          <p:nvPr>
            <p:ph type="ftr" sz="quarter" idx="11"/>
          </p:nvPr>
        </p:nvSpPr>
        <p:spPr/>
        <p:txBody>
          <a:bodyPr/>
          <a:lstStyle/>
          <a:p>
            <a:r>
              <a:rPr lang="de-LU"/>
              <a:t>Dienststelle für Selbstbestimmtes Leben</a:t>
            </a:r>
          </a:p>
        </p:txBody>
      </p:sp>
      <p:sp>
        <p:nvSpPr>
          <p:cNvPr id="4" name="Foliennummernplatzhalter 3"/>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LU"/>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26AD268E-0BB2-4D51-A58B-2A26EDE53F55}" type="datetime1">
              <a:rPr lang="de-LU" smtClean="0"/>
              <a:pPr/>
              <a:t>30.05.2017</a:t>
            </a:fld>
            <a:endParaRPr lang="de-LU"/>
          </a:p>
        </p:txBody>
      </p:sp>
      <p:sp>
        <p:nvSpPr>
          <p:cNvPr id="6" name="Fußzeilenplatzhalter 5"/>
          <p:cNvSpPr>
            <a:spLocks noGrp="1"/>
          </p:cNvSpPr>
          <p:nvPr>
            <p:ph type="ftr" sz="quarter" idx="11"/>
          </p:nvPr>
        </p:nvSpPr>
        <p:spPr/>
        <p:txBody>
          <a:bodyPr/>
          <a:lstStyle/>
          <a:p>
            <a:r>
              <a:rPr lang="de-LU"/>
              <a:t>Dienststelle für Selbstbestimmtes Leben</a:t>
            </a:r>
          </a:p>
        </p:txBody>
      </p:sp>
      <p:sp>
        <p:nvSpPr>
          <p:cNvPr id="7" name="Foliennummernplatzhalter 6"/>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LU"/>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LU"/>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B63BCDDB-CFB8-4C59-8B2F-2E31C3C172D9}" type="datetime1">
              <a:rPr lang="de-LU" smtClean="0"/>
              <a:pPr/>
              <a:t>30.05.2017</a:t>
            </a:fld>
            <a:endParaRPr lang="de-LU"/>
          </a:p>
        </p:txBody>
      </p:sp>
      <p:sp>
        <p:nvSpPr>
          <p:cNvPr id="6" name="Fußzeilenplatzhalter 5"/>
          <p:cNvSpPr>
            <a:spLocks noGrp="1"/>
          </p:cNvSpPr>
          <p:nvPr>
            <p:ph type="ftr" sz="quarter" idx="11"/>
          </p:nvPr>
        </p:nvSpPr>
        <p:spPr/>
        <p:txBody>
          <a:bodyPr/>
          <a:lstStyle/>
          <a:p>
            <a:r>
              <a:rPr lang="de-LU"/>
              <a:t>Dienststelle für Selbstbestimmtes Leben</a:t>
            </a:r>
          </a:p>
        </p:txBody>
      </p:sp>
      <p:sp>
        <p:nvSpPr>
          <p:cNvPr id="7" name="Foliennummernplatzhalter 6"/>
          <p:cNvSpPr>
            <a:spLocks noGrp="1"/>
          </p:cNvSpPr>
          <p:nvPr>
            <p:ph type="sldNum" sz="quarter" idx="12"/>
          </p:nvPr>
        </p:nvSpPr>
        <p:spPr/>
        <p:txBody>
          <a:bodyPr/>
          <a:lstStyle/>
          <a:p>
            <a:fld id="{C82943AB-37EA-49AF-A15C-E24798F3FB2C}" type="slidenum">
              <a:rPr lang="de-LU" smtClean="0"/>
              <a:pPr/>
              <a:t>‹Nr.›</a:t>
            </a:fld>
            <a:endParaRPr lang="de-L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LU"/>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LU"/>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8D481-1011-4459-8062-7002AB97641E}" type="datetime1">
              <a:rPr lang="de-LU" smtClean="0"/>
              <a:pPr/>
              <a:t>30.05.2017</a:t>
            </a:fld>
            <a:endParaRPr lang="de-LU"/>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LU" dirty="0"/>
              <a:t>Dienststelle für Selbstbestimmtes Leben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43AB-37EA-49AF-A15C-E24798F3FB2C}" type="slidenum">
              <a:rPr lang="de-LU" smtClean="0"/>
              <a:pPr/>
              <a:t>‹Nr.›</a:t>
            </a:fld>
            <a:endParaRPr lang="de-L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andagiste@selbstbestimmt.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 y="-1035496"/>
            <a:ext cx="9134943" cy="6097087"/>
          </a:xfrm>
          <a:prstGeom prst="rect">
            <a:avLst/>
          </a:prstGeom>
        </p:spPr>
      </p:pic>
      <p:pic>
        <p:nvPicPr>
          <p:cNvPr id="9" name="Grafik 8" descr="dienststelle_fuer_selbstbestimmtes_leben_der_DG.jpg"/>
          <p:cNvPicPr>
            <a:picLocks noChangeAspect="1"/>
          </p:cNvPicPr>
          <p:nvPr/>
        </p:nvPicPr>
        <p:blipFill>
          <a:blip r:embed="rId4" cstate="print"/>
          <a:stretch>
            <a:fillRect/>
          </a:stretch>
        </p:blipFill>
        <p:spPr>
          <a:xfrm>
            <a:off x="251520" y="5373216"/>
            <a:ext cx="5669680" cy="1234216"/>
          </a:xfrm>
          <a:prstGeom prst="rect">
            <a:avLst/>
          </a:prstGeom>
        </p:spPr>
      </p:pic>
      <p:pic>
        <p:nvPicPr>
          <p:cNvPr id="15" name="Grafik 14" descr="header_hande_03.png"/>
          <p:cNvPicPr>
            <a:picLocks noChangeAspect="1"/>
          </p:cNvPicPr>
          <p:nvPr/>
        </p:nvPicPr>
        <p:blipFill>
          <a:blip r:embed="rId5" cstate="print"/>
          <a:stretch>
            <a:fillRect/>
          </a:stretch>
        </p:blipFill>
        <p:spPr>
          <a:xfrm>
            <a:off x="0" y="1916832"/>
            <a:ext cx="9144000" cy="1396031"/>
          </a:xfrm>
          <a:prstGeom prst="rect">
            <a:avLst/>
          </a:prstGeom>
        </p:spPr>
      </p:pic>
      <p:sp>
        <p:nvSpPr>
          <p:cNvPr id="16" name="Textfeld 15"/>
          <p:cNvSpPr txBox="1"/>
          <p:nvPr/>
        </p:nvSpPr>
        <p:spPr>
          <a:xfrm>
            <a:off x="752578" y="2221664"/>
            <a:ext cx="4467493" cy="769441"/>
          </a:xfrm>
          <a:prstGeom prst="rect">
            <a:avLst/>
          </a:prstGeom>
          <a:noFill/>
        </p:spPr>
        <p:txBody>
          <a:bodyPr wrap="square" rtlCol="0">
            <a:spAutoFit/>
          </a:bodyPr>
          <a:lstStyle/>
          <a:p>
            <a:r>
              <a:rPr lang="de-LU" sz="4400" dirty="0">
                <a:solidFill>
                  <a:schemeClr val="bg1"/>
                </a:solidFill>
                <a:latin typeface="Verdana" pitchFamily="34" charset="0"/>
                <a:ea typeface="Verdana" pitchFamily="34" charset="0"/>
                <a:cs typeface="Verdana" pitchFamily="34" charset="0"/>
              </a:rPr>
              <a:t>Mobilitätshilfen</a:t>
            </a:r>
          </a:p>
        </p:txBody>
      </p:sp>
      <p:sp>
        <p:nvSpPr>
          <p:cNvPr id="17" name="Textfeld 16"/>
          <p:cNvSpPr txBox="1"/>
          <p:nvPr/>
        </p:nvSpPr>
        <p:spPr>
          <a:xfrm>
            <a:off x="6845203" y="6392044"/>
            <a:ext cx="2232248" cy="400110"/>
          </a:xfrm>
          <a:prstGeom prst="rect">
            <a:avLst/>
          </a:prstGeom>
          <a:noFill/>
        </p:spPr>
        <p:txBody>
          <a:bodyPr wrap="square" rtlCol="0">
            <a:spAutoFit/>
          </a:bodyPr>
          <a:lstStyle/>
          <a:p>
            <a:pPr algn="r"/>
            <a:r>
              <a:rPr lang="de-LU" sz="2000" dirty="0">
                <a:solidFill>
                  <a:srgbClr val="F08800"/>
                </a:solidFill>
                <a:latin typeface="Verdana" pitchFamily="34" charset="0"/>
                <a:ea typeface="Verdana" pitchFamily="34" charset="0"/>
                <a:cs typeface="Verdana" pitchFamily="34" charset="0"/>
              </a:rPr>
              <a:t>30.05.2017</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612" y="5061590"/>
            <a:ext cx="3104388" cy="1330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0445" y="94016"/>
            <a:ext cx="3234267"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6.Was ändert sich nicht?</a:t>
            </a:r>
          </a:p>
        </p:txBody>
      </p:sp>
      <p:sp>
        <p:nvSpPr>
          <p:cNvPr id="3" name="Inhaltsplatzhalter 2"/>
          <p:cNvSpPr>
            <a:spLocks noGrp="1"/>
          </p:cNvSpPr>
          <p:nvPr>
            <p:ph idx="1"/>
          </p:nvPr>
        </p:nvSpPr>
        <p:spPr/>
        <p:txBody>
          <a:bodyPr>
            <a:normAutofit/>
          </a:bodyPr>
          <a:lstStyle/>
          <a:p>
            <a:r>
              <a:rPr lang="de-DE" sz="2200" dirty="0">
                <a:latin typeface="Verdana" panose="020B0604030504040204" pitchFamily="34" charset="0"/>
                <a:ea typeface="Verdana" panose="020B0604030504040204" pitchFamily="34" charset="0"/>
                <a:cs typeface="Verdana" panose="020B0604030504040204" pitchFamily="34" charset="0"/>
              </a:rPr>
              <a:t>Die Anrechts-Kriterien (ICF)</a:t>
            </a:r>
          </a:p>
          <a:p>
            <a:r>
              <a:rPr lang="de-DE" sz="2200" dirty="0">
                <a:latin typeface="Verdana" panose="020B0604030504040204" pitchFamily="34" charset="0"/>
                <a:ea typeface="Verdana" panose="020B0604030504040204" pitchFamily="34" charset="0"/>
                <a:cs typeface="Verdana" panose="020B0604030504040204" pitchFamily="34" charset="0"/>
              </a:rPr>
              <a:t>Die Erneuerungsfristen (erst wenn Frist der Krankenkasse verstrichen ist hat die Person ein Anrecht bei der DSL) </a:t>
            </a:r>
          </a:p>
          <a:p>
            <a:r>
              <a:rPr lang="de-DE" sz="2200" dirty="0">
                <a:latin typeface="Verdana" panose="020B0604030504040204" pitchFamily="34" charset="0"/>
                <a:ea typeface="Verdana" panose="020B0604030504040204" pitchFamily="34" charset="0"/>
                <a:cs typeface="Verdana" panose="020B0604030504040204" pitchFamily="34" charset="0"/>
              </a:rPr>
              <a:t>Die Entscheidungsfristen </a:t>
            </a:r>
          </a:p>
          <a:p>
            <a:r>
              <a:rPr lang="de-DE" sz="2200" dirty="0">
                <a:latin typeface="Verdana" panose="020B0604030504040204" pitchFamily="34" charset="0"/>
                <a:ea typeface="Verdana" panose="020B0604030504040204" pitchFamily="34" charset="0"/>
                <a:cs typeface="Verdana" panose="020B0604030504040204" pitchFamily="34" charset="0"/>
              </a:rPr>
              <a:t>Die Rückerstattung</a:t>
            </a:r>
          </a:p>
          <a:p>
            <a:r>
              <a:rPr lang="de-DE" sz="2200" dirty="0">
                <a:latin typeface="Verdana" panose="020B0604030504040204" pitchFamily="34" charset="0"/>
                <a:ea typeface="Verdana" panose="020B0604030504040204" pitchFamily="34" charset="0"/>
                <a:cs typeface="Verdana" panose="020B0604030504040204" pitchFamily="34" charset="0"/>
              </a:rPr>
              <a:t>Die Rolle der Bandagisten </a:t>
            </a:r>
          </a:p>
          <a:p>
            <a:r>
              <a:rPr lang="de-DE" sz="2200" dirty="0">
                <a:latin typeface="Verdana" panose="020B0604030504040204" pitchFamily="34" charset="0"/>
                <a:ea typeface="Verdana" panose="020B0604030504040204" pitchFamily="34" charset="0"/>
                <a:cs typeface="Verdana" panose="020B0604030504040204" pitchFamily="34" charset="0"/>
              </a:rPr>
              <a:t>Die Nutzung der bestehenden Ausleihdienste (Apotheken, Krankenkassen, Rotes Kreuz, Bandagisten) </a:t>
            </a:r>
          </a:p>
          <a:p>
            <a:endParaRPr lang="de-DE"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10</a:t>
            </a:fld>
            <a:endParaRPr lang="de-LU"/>
          </a:p>
        </p:txBody>
      </p:sp>
    </p:spTree>
    <p:extLst>
      <p:ext uri="{BB962C8B-B14F-4D97-AF65-F5344CB8AC3E}">
        <p14:creationId xmlns:p14="http://schemas.microsoft.com/office/powerpoint/2010/main" val="411819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00" y="111595"/>
            <a:ext cx="3347156"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6. Was ändert sich konkret?</a:t>
            </a:r>
          </a:p>
        </p:txBody>
      </p:sp>
      <p:sp>
        <p:nvSpPr>
          <p:cNvPr id="3" name="Inhaltsplatzhalter 2"/>
          <p:cNvSpPr>
            <a:spLocks noGrp="1"/>
          </p:cNvSpPr>
          <p:nvPr>
            <p:ph idx="1"/>
          </p:nvPr>
        </p:nvSpPr>
        <p:spPr>
          <a:xfrm>
            <a:off x="457200" y="1484783"/>
            <a:ext cx="8229600" cy="4641379"/>
          </a:xfrm>
        </p:spPr>
        <p:txBody>
          <a:bodyPr>
            <a:normAutofit fontScale="77500" lnSpcReduction="20000"/>
          </a:bodyPr>
          <a:lstStyle/>
          <a:p>
            <a:r>
              <a:rPr lang="de-DE" dirty="0">
                <a:latin typeface="Verdana" panose="020B0604030504040204" pitchFamily="34" charset="0"/>
                <a:ea typeface="Verdana" panose="020B0604030504040204" pitchFamily="34" charset="0"/>
                <a:cs typeface="Verdana" panose="020B0604030504040204" pitchFamily="34" charset="0"/>
              </a:rPr>
              <a:t>Artikel 28§8 findet keine Anwendung mehr </a:t>
            </a:r>
          </a:p>
          <a:p>
            <a:pPr lvl="1"/>
            <a:r>
              <a:rPr lang="de-DE" dirty="0">
                <a:latin typeface="Verdana" panose="020B0604030504040204" pitchFamily="34" charset="0"/>
                <a:ea typeface="Verdana" panose="020B0604030504040204" pitchFamily="34" charset="0"/>
                <a:cs typeface="Verdana" panose="020B0604030504040204" pitchFamily="34" charset="0"/>
              </a:rPr>
              <a:t>&gt;Erlass der Regierung über die Mobilitätshilfen </a:t>
            </a:r>
          </a:p>
          <a:p>
            <a:pPr lvl="1"/>
            <a:r>
              <a:rPr lang="de-DE" dirty="0">
                <a:latin typeface="Verdana" panose="020B0604030504040204" pitchFamily="34" charset="0"/>
                <a:ea typeface="Verdana" panose="020B0604030504040204" pitchFamily="34" charset="0"/>
                <a:cs typeface="Verdana" panose="020B0604030504040204" pitchFamily="34" charset="0"/>
              </a:rPr>
              <a:t>&gt;Buch der Regelungen (Kriterien und Zuschüsse)</a:t>
            </a:r>
          </a:p>
          <a:p>
            <a:r>
              <a:rPr lang="de-DE" dirty="0">
                <a:latin typeface="Verdana" panose="020B0604030504040204" pitchFamily="34" charset="0"/>
                <a:ea typeface="Verdana" panose="020B0604030504040204" pitchFamily="34" charset="0"/>
                <a:cs typeface="Verdana" panose="020B0604030504040204" pitchFamily="34" charset="0"/>
              </a:rPr>
              <a:t>Ansprechpartner = die DSL</a:t>
            </a:r>
          </a:p>
          <a:p>
            <a:r>
              <a:rPr lang="de-DE" dirty="0">
                <a:latin typeface="Verdana" panose="020B0604030504040204" pitchFamily="34" charset="0"/>
                <a:ea typeface="Verdana" panose="020B0604030504040204" pitchFamily="34" charset="0"/>
                <a:cs typeface="Verdana" panose="020B0604030504040204" pitchFamily="34" charset="0"/>
              </a:rPr>
              <a:t>Immer Hausbesuch durch einen Mitarbeiter (außer Gehhilfen)</a:t>
            </a:r>
          </a:p>
          <a:p>
            <a:r>
              <a:rPr lang="de-DE" dirty="0">
                <a:latin typeface="Verdana" panose="020B0604030504040204" pitchFamily="34" charset="0"/>
                <a:ea typeface="Verdana" panose="020B0604030504040204" pitchFamily="34" charset="0"/>
                <a:cs typeface="Verdana" panose="020B0604030504040204" pitchFamily="34" charset="0"/>
              </a:rPr>
              <a:t>Expertise für alle anpassungsfähigen Mobilitätshilfen und Mobilitätshilfen auf Maß </a:t>
            </a:r>
          </a:p>
          <a:p>
            <a:r>
              <a:rPr lang="de-DE" dirty="0">
                <a:latin typeface="Verdana" panose="020B0604030504040204" pitchFamily="34" charset="0"/>
                <a:ea typeface="Verdana" panose="020B0604030504040204" pitchFamily="34" charset="0"/>
                <a:cs typeface="Verdana" panose="020B0604030504040204" pitchFamily="34" charset="0"/>
              </a:rPr>
              <a:t>Ausleihsystem in den </a:t>
            </a:r>
            <a:r>
              <a:rPr lang="de-DE" dirty="0" err="1">
                <a:latin typeface="Verdana" panose="020B0604030504040204" pitchFamily="34" charset="0"/>
                <a:ea typeface="Verdana" panose="020B0604030504040204" pitchFamily="34" charset="0"/>
                <a:cs typeface="Verdana" panose="020B0604030504040204" pitchFamily="34" charset="0"/>
              </a:rPr>
              <a:t>APWH‘s</a:t>
            </a:r>
            <a:r>
              <a:rPr lang="de-DE" dirty="0">
                <a:latin typeface="Verdana" panose="020B0604030504040204" pitchFamily="34" charset="0"/>
                <a:ea typeface="Verdana" panose="020B0604030504040204" pitchFamily="34" charset="0"/>
                <a:cs typeface="Verdana" panose="020B0604030504040204" pitchFamily="34" charset="0"/>
              </a:rPr>
              <a:t> </a:t>
            </a:r>
          </a:p>
          <a:p>
            <a:r>
              <a:rPr lang="de-DE" dirty="0">
                <a:latin typeface="Verdana" panose="020B0604030504040204" pitchFamily="34" charset="0"/>
                <a:ea typeface="Verdana" panose="020B0604030504040204" pitchFamily="34" charset="0"/>
                <a:cs typeface="Verdana" panose="020B0604030504040204" pitchFamily="34" charset="0"/>
              </a:rPr>
              <a:t>Für die Standardversorgung wird ausschließlich mit </a:t>
            </a:r>
            <a:r>
              <a:rPr lang="de-DE" dirty="0" err="1">
                <a:latin typeface="Verdana" panose="020B0604030504040204" pitchFamily="34" charset="0"/>
                <a:ea typeface="Verdana" panose="020B0604030504040204" pitchFamily="34" charset="0"/>
                <a:cs typeface="Verdana" panose="020B0604030504040204" pitchFamily="34" charset="0"/>
              </a:rPr>
              <a:t>konventionierten</a:t>
            </a:r>
            <a:r>
              <a:rPr lang="de-DE" dirty="0">
                <a:latin typeface="Verdana" panose="020B0604030504040204" pitchFamily="34" charset="0"/>
                <a:ea typeface="Verdana" panose="020B0604030504040204" pitchFamily="34" charset="0"/>
                <a:cs typeface="Verdana" panose="020B0604030504040204" pitchFamily="34" charset="0"/>
              </a:rPr>
              <a:t> Bandagisten gearbeitet </a:t>
            </a: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11</a:t>
            </a:fld>
            <a:endParaRPr lang="de-LU"/>
          </a:p>
        </p:txBody>
      </p:sp>
    </p:spTree>
    <p:extLst>
      <p:ext uri="{BB962C8B-B14F-4D97-AF65-F5344CB8AC3E}">
        <p14:creationId xmlns:p14="http://schemas.microsoft.com/office/powerpoint/2010/main" val="377405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134" y="116594"/>
            <a:ext cx="3290711"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6. Was ändert sich konkret?</a:t>
            </a:r>
          </a:p>
        </p:txBody>
      </p:sp>
      <p:sp>
        <p:nvSpPr>
          <p:cNvPr id="3" name="Inhaltsplatzhalter 2"/>
          <p:cNvSpPr>
            <a:spLocks noGrp="1"/>
          </p:cNvSpPr>
          <p:nvPr>
            <p:ph idx="1"/>
          </p:nvPr>
        </p:nvSpPr>
        <p:spPr/>
        <p:txBody>
          <a:bodyPr>
            <a:normAutofit/>
          </a:bodyPr>
          <a:lstStyle/>
          <a:p>
            <a:r>
              <a:rPr lang="de-DE">
                <a:latin typeface="Verdana" panose="020B0604030504040204" pitchFamily="34" charset="0"/>
                <a:ea typeface="Verdana" panose="020B0604030504040204" pitchFamily="34" charset="0"/>
                <a:cs typeface="Verdana" panose="020B0604030504040204" pitchFamily="34" charset="0"/>
              </a:rPr>
              <a:t>Neue Formulare </a:t>
            </a:r>
          </a:p>
          <a:p>
            <a:pPr lvl="1"/>
            <a:r>
              <a:rPr lang="de-DE">
                <a:latin typeface="Verdana" panose="020B0604030504040204" pitchFamily="34" charset="0"/>
                <a:ea typeface="Verdana" panose="020B0604030504040204" pitchFamily="34" charset="0"/>
                <a:cs typeface="Verdana" panose="020B0604030504040204" pitchFamily="34" charset="0"/>
              </a:rPr>
              <a:t>Medizinische Verordnung</a:t>
            </a:r>
          </a:p>
          <a:p>
            <a:pPr lvl="1"/>
            <a:r>
              <a:rPr lang="de-DE" err="1">
                <a:latin typeface="Verdana" panose="020B0604030504040204" pitchFamily="34" charset="0"/>
                <a:ea typeface="Verdana" panose="020B0604030504040204" pitchFamily="34" charset="0"/>
                <a:cs typeface="Verdana" panose="020B0604030504040204" pitchFamily="34" charset="0"/>
              </a:rPr>
              <a:t>Expertisebericht</a:t>
            </a:r>
            <a:endParaRPr lang="de-DE">
              <a:latin typeface="Verdana" panose="020B0604030504040204" pitchFamily="34" charset="0"/>
              <a:ea typeface="Verdana" panose="020B0604030504040204" pitchFamily="34" charset="0"/>
              <a:cs typeface="Verdana" panose="020B0604030504040204" pitchFamily="34" charset="0"/>
            </a:endParaRPr>
          </a:p>
          <a:p>
            <a:pPr lvl="1"/>
            <a:r>
              <a:rPr lang="de-DE">
                <a:latin typeface="Verdana" panose="020B0604030504040204" pitchFamily="34" charset="0"/>
                <a:ea typeface="Verdana" panose="020B0604030504040204" pitchFamily="34" charset="0"/>
                <a:cs typeface="Verdana" panose="020B0604030504040204" pitchFamily="34" charset="0"/>
              </a:rPr>
              <a:t>Anfrage auf Kostenübernahme</a:t>
            </a:r>
          </a:p>
          <a:p>
            <a:pPr lvl="1"/>
            <a:r>
              <a:rPr lang="de-DE">
                <a:latin typeface="Verdana" panose="020B0604030504040204" pitchFamily="34" charset="0"/>
                <a:ea typeface="Verdana" panose="020B0604030504040204" pitchFamily="34" charset="0"/>
                <a:cs typeface="Verdana" panose="020B0604030504040204" pitchFamily="34" charset="0"/>
              </a:rPr>
              <a:t>Bestellschein</a:t>
            </a:r>
          </a:p>
          <a:p>
            <a:pPr lvl="1"/>
            <a:r>
              <a:rPr lang="de-DE">
                <a:latin typeface="Verdana" panose="020B0604030504040204" pitchFamily="34" charset="0"/>
                <a:ea typeface="Verdana" panose="020B0604030504040204" pitchFamily="34" charset="0"/>
                <a:cs typeface="Verdana" panose="020B0604030504040204" pitchFamily="34" charset="0"/>
              </a:rPr>
              <a:t>Lieferbescheinigung</a:t>
            </a:r>
          </a:p>
          <a:p>
            <a:pPr lvl="1"/>
            <a:r>
              <a:rPr lang="de-DE">
                <a:latin typeface="Verdana" panose="020B0604030504040204" pitchFamily="34" charset="0"/>
                <a:ea typeface="Verdana" panose="020B0604030504040204" pitchFamily="34" charset="0"/>
                <a:cs typeface="Verdana" panose="020B0604030504040204" pitchFamily="34" charset="0"/>
              </a:rPr>
              <a:t>Ausleihvertrag</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12</a:t>
            </a:fld>
            <a:endParaRPr lang="de-LU"/>
          </a:p>
        </p:txBody>
      </p:sp>
    </p:spTree>
    <p:extLst>
      <p:ext uri="{BB962C8B-B14F-4D97-AF65-F5344CB8AC3E}">
        <p14:creationId xmlns:p14="http://schemas.microsoft.com/office/powerpoint/2010/main" val="367656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178" y="94016"/>
            <a:ext cx="2952044"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p>
        </p:txBody>
      </p:sp>
      <p:sp>
        <p:nvSpPr>
          <p:cNvPr id="3" name="Inhaltsplatzhalter 2"/>
          <p:cNvSpPr>
            <a:spLocks noGrp="1"/>
          </p:cNvSpPr>
          <p:nvPr>
            <p:ph idx="1"/>
          </p:nvPr>
        </p:nvSpPr>
        <p:spPr/>
        <p:txBody>
          <a:bodyPr>
            <a:normAutofit/>
          </a:bodyPr>
          <a:lstStyle/>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1. </a:t>
            </a:r>
            <a:r>
              <a:rPr lang="de-DE" sz="2400" b="1">
                <a:latin typeface="Verdana" panose="020B0604030504040204" pitchFamily="34" charset="0"/>
                <a:ea typeface="Verdana" panose="020B0604030504040204" pitchFamily="34" charset="0"/>
                <a:cs typeface="Verdana" panose="020B0604030504040204" pitchFamily="34" charset="0"/>
              </a:rPr>
              <a:t>Standardmobilitätshilfsmittel</a:t>
            </a:r>
          </a:p>
          <a:p>
            <a:pPr lvl="1"/>
            <a:r>
              <a:rPr lang="de-DE" sz="2400">
                <a:latin typeface="Verdana" panose="020B0604030504040204" pitchFamily="34" charset="0"/>
                <a:ea typeface="Verdana" panose="020B0604030504040204" pitchFamily="34" charset="0"/>
                <a:cs typeface="Verdana" panose="020B0604030504040204" pitchFamily="34" charset="0"/>
              </a:rPr>
              <a:t>1.1. Standardrollstuhl und Standard- </a:t>
            </a:r>
            <a:r>
              <a:rPr lang="de-DE" sz="2400" err="1">
                <a:latin typeface="Verdana" panose="020B0604030504040204" pitchFamily="34" charset="0"/>
                <a:ea typeface="Verdana" panose="020B0604030504040204" pitchFamily="34" charset="0"/>
                <a:cs typeface="Verdana" panose="020B0604030504040204" pitchFamily="34" charset="0"/>
              </a:rPr>
              <a:t>Antidekubituskissen</a:t>
            </a:r>
            <a:endParaRPr lang="de-DE" sz="2400">
              <a:latin typeface="Verdana" panose="020B0604030504040204" pitchFamily="34" charset="0"/>
              <a:ea typeface="Verdana" panose="020B0604030504040204" pitchFamily="34" charset="0"/>
              <a:cs typeface="Verdana" panose="020B0604030504040204" pitchFamily="34" charset="0"/>
            </a:endParaRPr>
          </a:p>
          <a:p>
            <a:pPr lvl="1"/>
            <a:r>
              <a:rPr lang="de-DE" sz="2400">
                <a:latin typeface="Verdana" panose="020B0604030504040204" pitchFamily="34" charset="0"/>
                <a:ea typeface="Verdana" panose="020B0604030504040204" pitchFamily="34" charset="0"/>
                <a:cs typeface="Verdana" panose="020B0604030504040204" pitchFamily="34" charset="0"/>
              </a:rPr>
              <a:t>1.2. Gehhilfen</a:t>
            </a:r>
          </a:p>
          <a:p>
            <a:pPr marL="457200" lvl="1" indent="0">
              <a:buNone/>
            </a:pPr>
            <a:endParaRPr lang="de-DE"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2. Anpassungsfähige Mobilitätshilfen</a:t>
            </a: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3. Hilfsmittel auf Maß</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13</a:t>
            </a:fld>
            <a:endParaRPr lang="de-LU"/>
          </a:p>
        </p:txBody>
      </p:sp>
    </p:spTree>
    <p:extLst>
      <p:ext uri="{BB962C8B-B14F-4D97-AF65-F5344CB8AC3E}">
        <p14:creationId xmlns:p14="http://schemas.microsoft.com/office/powerpoint/2010/main" val="7853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289" y="116593"/>
            <a:ext cx="3403600" cy="1143000"/>
          </a:xfrm>
        </p:spPr>
        <p:txBody>
          <a:bodyPr>
            <a:no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783644"/>
            <a:ext cx="8229600" cy="4342519"/>
          </a:xfrm>
        </p:spPr>
        <p:txBody>
          <a:bodyPr>
            <a:normAutofit fontScale="25000" lnSpcReduction="20000"/>
          </a:bodyPr>
          <a:lstStyle/>
          <a:p>
            <a:pPr marL="0" indent="0">
              <a:lnSpc>
                <a:spcPct val="107000"/>
              </a:lnSpc>
              <a:spcAft>
                <a:spcPts val="800"/>
              </a:spcAft>
              <a:buNone/>
            </a:pPr>
            <a:r>
              <a:rPr lang="de-DE" sz="8000" b="1" dirty="0">
                <a:latin typeface="Verdana" panose="020B0604030504040204" pitchFamily="34" charset="0"/>
                <a:ea typeface="Verdana" panose="020B0604030504040204" pitchFamily="34" charset="0"/>
                <a:cs typeface="Verdana" panose="020B0604030504040204" pitchFamily="34" charset="0"/>
              </a:rPr>
              <a:t>1.1. Standardrollstuhl und </a:t>
            </a:r>
            <a:r>
              <a:rPr lang="de-DE" sz="8000" b="1" dirty="0" err="1">
                <a:latin typeface="Verdana" panose="020B0604030504040204" pitchFamily="34" charset="0"/>
                <a:ea typeface="Verdana" panose="020B0604030504040204" pitchFamily="34" charset="0"/>
                <a:cs typeface="Verdana" panose="020B0604030504040204" pitchFamily="34" charset="0"/>
              </a:rPr>
              <a:t>Antidekubituskissen</a:t>
            </a:r>
            <a:endParaRPr lang="de-DE" sz="80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07000"/>
              </a:lnSpc>
              <a:spcAft>
                <a:spcPts val="800"/>
              </a:spcAft>
              <a:buNone/>
            </a:pPr>
            <a:endParaRPr lang="de-DE" sz="4600" dirty="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07000"/>
              </a:lnSpc>
              <a:spcAft>
                <a:spcPts val="800"/>
              </a:spcAft>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Der Nutznießer wendet sich an die Dienststelle.</a:t>
            </a:r>
          </a:p>
          <a:p>
            <a:pPr marL="457200" indent="-457200">
              <a:lnSpc>
                <a:spcPct val="107000"/>
              </a:lnSpc>
              <a:spcAft>
                <a:spcPts val="800"/>
              </a:spcAft>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Ein Mitarbeiter sammelt telefonisch alle wichtigen Angaben und Informationen.</a:t>
            </a:r>
          </a:p>
          <a:p>
            <a:pPr marL="457200" indent="-457200">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Der Mitarbeiter vereinbart einen Hausbesuch. Aushändigung der </a:t>
            </a:r>
            <a:r>
              <a:rPr lang="de-DE" sz="7200" b="1" dirty="0">
                <a:latin typeface="Verdana" panose="020B0604030504040204" pitchFamily="34" charset="0"/>
                <a:ea typeface="Verdana" panose="020B0604030504040204" pitchFamily="34" charset="0"/>
                <a:cs typeface="Verdana" panose="020B0604030504040204" pitchFamily="34" charset="0"/>
              </a:rPr>
              <a:t>medizinischen Verordnung</a:t>
            </a:r>
            <a:r>
              <a:rPr lang="de-DE" sz="7200" dirty="0">
                <a:latin typeface="Verdana" panose="020B0604030504040204" pitchFamily="34" charset="0"/>
                <a:ea typeface="Verdana" panose="020B0604030504040204" pitchFamily="34" charset="0"/>
                <a:cs typeface="Verdana" panose="020B0604030504040204" pitchFamily="34" charset="0"/>
              </a:rPr>
              <a:t> und der Liste der </a:t>
            </a:r>
            <a:r>
              <a:rPr lang="de-DE" sz="7200" dirty="0" err="1">
                <a:latin typeface="Verdana" panose="020B0604030504040204" pitchFamily="34" charset="0"/>
                <a:ea typeface="Verdana" panose="020B0604030504040204" pitchFamily="34" charset="0"/>
                <a:cs typeface="Verdana" panose="020B0604030504040204" pitchFamily="34" charset="0"/>
              </a:rPr>
              <a:t>konventionierten</a:t>
            </a:r>
            <a:r>
              <a:rPr lang="de-DE" sz="7200" dirty="0">
                <a:latin typeface="Verdana" panose="020B0604030504040204" pitchFamily="34" charset="0"/>
                <a:ea typeface="Verdana" panose="020B0604030504040204" pitchFamily="34" charset="0"/>
                <a:cs typeface="Verdana" panose="020B0604030504040204" pitchFamily="34" charset="0"/>
              </a:rPr>
              <a:t> Bandagisten.</a:t>
            </a:r>
          </a:p>
          <a:p>
            <a:pPr marL="457200" indent="-457200">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Der Nutznießer wendet sich mit der Verordnung an einen </a:t>
            </a:r>
            <a:r>
              <a:rPr lang="de-DE" sz="7200" dirty="0" err="1">
                <a:latin typeface="Verdana" panose="020B0604030504040204" pitchFamily="34" charset="0"/>
                <a:ea typeface="Verdana" panose="020B0604030504040204" pitchFamily="34" charset="0"/>
                <a:cs typeface="Verdana" panose="020B0604030504040204" pitchFamily="34" charset="0"/>
              </a:rPr>
              <a:t>konventionierten</a:t>
            </a:r>
            <a:r>
              <a:rPr lang="de-DE" sz="7200" dirty="0">
                <a:latin typeface="Verdana" panose="020B0604030504040204" pitchFamily="34" charset="0"/>
                <a:ea typeface="Verdana" panose="020B0604030504040204" pitchFamily="34" charset="0"/>
                <a:cs typeface="Verdana" panose="020B0604030504040204" pitchFamily="34" charset="0"/>
              </a:rPr>
              <a:t> Bandagisten.</a:t>
            </a:r>
          </a:p>
          <a:p>
            <a:pPr marL="457200" indent="-457200">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Der Bandagist macht einen Hausbesuch und testet die angefragte Mobilitätshilfe. </a:t>
            </a:r>
          </a:p>
          <a:p>
            <a:pPr marL="457200" indent="-457200">
              <a:buFont typeface="+mj-lt"/>
              <a:buAutoNum type="arabicPeriod"/>
            </a:pPr>
            <a:r>
              <a:rPr lang="de-DE" sz="7200" dirty="0">
                <a:latin typeface="Verdana" panose="020B0604030504040204" pitchFamily="34" charset="0"/>
                <a:ea typeface="Verdana" panose="020B0604030504040204" pitchFamily="34" charset="0"/>
                <a:cs typeface="Verdana" panose="020B0604030504040204" pitchFamily="34" charset="0"/>
              </a:rPr>
              <a:t>Der Bandagist erstellt eine </a:t>
            </a:r>
            <a:r>
              <a:rPr lang="de-DE" sz="7200" b="1" dirty="0">
                <a:latin typeface="Verdana" panose="020B0604030504040204" pitchFamily="34" charset="0"/>
                <a:ea typeface="Verdana" panose="020B0604030504040204" pitchFamily="34" charset="0"/>
                <a:cs typeface="Verdana" panose="020B0604030504040204" pitchFamily="34" charset="0"/>
              </a:rPr>
              <a:t>Anfrage auf Kostenübernahme</a:t>
            </a:r>
            <a:r>
              <a:rPr lang="de-DE" sz="7200" dirty="0">
                <a:latin typeface="Verdana" panose="020B0604030504040204" pitchFamily="34" charset="0"/>
                <a:ea typeface="Verdana" panose="020B0604030504040204" pitchFamily="34" charset="0"/>
                <a:cs typeface="Verdana" panose="020B0604030504040204" pitchFamily="34" charset="0"/>
              </a:rPr>
              <a:t> und schickt diese  gemeinsam mit der medizinischen Verordnung an die Dienststelle.</a:t>
            </a:r>
          </a:p>
          <a:p>
            <a:pPr marL="457200" indent="-457200">
              <a:buFont typeface="+mj-lt"/>
              <a:buAutoNum type="arabicPeriod"/>
            </a:pPr>
            <a:endParaRPr lang="de-DE" sz="22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endParaRPr lang="de-DE" sz="22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endParaRPr lang="de-DE" sz="2200" dirty="0">
              <a:latin typeface="Verdana" panose="020B0604030504040204" pitchFamily="34" charset="0"/>
              <a:ea typeface="Verdana" panose="020B0604030504040204" pitchFamily="34" charset="0"/>
              <a:cs typeface="Verdana" panose="020B0604030504040204" pitchFamily="34" charset="0"/>
            </a:endParaRPr>
          </a:p>
          <a:p>
            <a:pPr marL="228600">
              <a:lnSpc>
                <a:spcPct val="115000"/>
              </a:lnSpc>
              <a:spcAft>
                <a:spcPts val="800"/>
              </a:spcAft>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7000"/>
              </a:lnSpc>
              <a:spcAft>
                <a:spcPts val="800"/>
              </a:spcAft>
              <a:buNone/>
            </a:pPr>
            <a:r>
              <a:rPr lang="de-DE" sz="1600" dirty="0">
                <a:latin typeface="Verdana" panose="020B0604030504040204" pitchFamily="34" charset="0"/>
                <a:ea typeface="Verdana" panose="020B0604030504040204" pitchFamily="34" charset="0"/>
                <a:cs typeface="Verdana" panose="020B0604030504040204" pitchFamily="34" charset="0"/>
              </a:rPr>
              <a:t> </a:t>
            </a:r>
          </a:p>
          <a:p>
            <a:pPr marL="0" indent="0">
              <a:lnSpc>
                <a:spcPct val="107000"/>
              </a:lnSpc>
              <a:spcAft>
                <a:spcPts val="800"/>
              </a:spcAft>
              <a:buNone/>
            </a:pPr>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14</a:t>
            </a:fld>
            <a:endParaRPr lang="de-LU"/>
          </a:p>
        </p:txBody>
      </p:sp>
    </p:spTree>
    <p:extLst>
      <p:ext uri="{BB962C8B-B14F-4D97-AF65-F5344CB8AC3E}">
        <p14:creationId xmlns:p14="http://schemas.microsoft.com/office/powerpoint/2010/main" val="107093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594"/>
            <a:ext cx="2895600"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p>
        </p:txBody>
      </p:sp>
      <p:sp>
        <p:nvSpPr>
          <p:cNvPr id="3" name="Inhaltsplatzhalter 2"/>
          <p:cNvSpPr>
            <a:spLocks noGrp="1"/>
          </p:cNvSpPr>
          <p:nvPr>
            <p:ph idx="1"/>
          </p:nvPr>
        </p:nvSpPr>
        <p:spPr/>
        <p:txBody>
          <a:bodyPr vert="horz" lIns="91440" tIns="45720" rIns="91440" bIns="45720" rtlCol="0" anchor="t">
            <a:normAutofit fontScale="47500" lnSpcReduction="20000"/>
          </a:bodyPr>
          <a:lstStyle/>
          <a:p>
            <a:pPr marL="742950" indent="-742950">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Das multidisziplinäre Team entscheidet über die Anfrage.</a:t>
            </a:r>
          </a:p>
          <a:p>
            <a:pPr marL="742950" indent="-742950">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Schriftliche Entscheidung an Nutznießer und Bandagist.</a:t>
            </a:r>
          </a:p>
          <a:p>
            <a:pPr marL="742950" indent="-742950">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Wenn der Nutznießer einverstanden ist dient die Anfrage auf Kostenübernahme als </a:t>
            </a:r>
            <a:r>
              <a:rPr lang="de-DE" sz="4000" b="1" dirty="0">
                <a:latin typeface="Verdana" panose="020B0604030504040204" pitchFamily="34" charset="0"/>
                <a:ea typeface="Verdana" panose="020B0604030504040204" pitchFamily="34" charset="0"/>
                <a:cs typeface="Verdana" panose="020B0604030504040204" pitchFamily="34" charset="0"/>
              </a:rPr>
              <a:t>Bestellschein</a:t>
            </a:r>
            <a:r>
              <a:rPr lang="de-DE" sz="4000" dirty="0">
                <a:latin typeface="Verdana" panose="020B0604030504040204" pitchFamily="34" charset="0"/>
                <a:ea typeface="Verdana" panose="020B0604030504040204" pitchFamily="34" charset="0"/>
                <a:cs typeface="Verdana" panose="020B0604030504040204" pitchFamily="34" charset="0"/>
              </a:rPr>
              <a:t>, so dass nach Erhalt der Zusage direkt die Bestellung gemacht werden kann. </a:t>
            </a:r>
          </a:p>
          <a:p>
            <a:pPr marL="742950" indent="-742950">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Auslieferung durch den Bandagisten</a:t>
            </a:r>
          </a:p>
          <a:p>
            <a:pPr marL="742950" lvl="0" indent="-742950">
              <a:lnSpc>
                <a:spcPct val="115000"/>
              </a:lnSpc>
              <a:spcAft>
                <a:spcPts val="800"/>
              </a:spcAft>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Der Bandagist reicht die </a:t>
            </a:r>
            <a:r>
              <a:rPr lang="de-DE" sz="4000" b="1" dirty="0">
                <a:latin typeface="Verdana" panose="020B0604030504040204" pitchFamily="34" charset="0"/>
                <a:ea typeface="Verdana" panose="020B0604030504040204" pitchFamily="34" charset="0"/>
                <a:cs typeface="Verdana" panose="020B0604030504040204" pitchFamily="34" charset="0"/>
              </a:rPr>
              <a:t>Lieferbescheinigung</a:t>
            </a:r>
            <a:r>
              <a:rPr lang="de-DE" sz="4000" dirty="0">
                <a:latin typeface="Verdana" panose="020B0604030504040204" pitchFamily="34" charset="0"/>
                <a:ea typeface="Verdana" panose="020B0604030504040204" pitchFamily="34" charset="0"/>
                <a:cs typeface="Verdana" panose="020B0604030504040204" pitchFamily="34" charset="0"/>
              </a:rPr>
              <a:t> und die </a:t>
            </a:r>
            <a:r>
              <a:rPr lang="de-DE" sz="4000" b="1" dirty="0">
                <a:latin typeface="Verdana" panose="020B0604030504040204" pitchFamily="34" charset="0"/>
                <a:ea typeface="Verdana" panose="020B0604030504040204" pitchFamily="34" charset="0"/>
                <a:cs typeface="Verdana" panose="020B0604030504040204" pitchFamily="34" charset="0"/>
              </a:rPr>
              <a:t>Rechnung</a:t>
            </a:r>
            <a:r>
              <a:rPr lang="de-DE" sz="4000" dirty="0">
                <a:latin typeface="Verdana" panose="020B0604030504040204" pitchFamily="34" charset="0"/>
                <a:ea typeface="Verdana" panose="020B0604030504040204" pitchFamily="34" charset="0"/>
                <a:cs typeface="Verdana" panose="020B0604030504040204" pitchFamily="34" charset="0"/>
              </a:rPr>
              <a:t> bei der Dienststelle ein.</a:t>
            </a:r>
          </a:p>
          <a:p>
            <a:pPr marL="742950" lvl="0" indent="-742950">
              <a:lnSpc>
                <a:spcPct val="115000"/>
              </a:lnSpc>
              <a:spcAft>
                <a:spcPts val="800"/>
              </a:spcAft>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Zeitgleich schickt er dem Nutznießer die </a:t>
            </a:r>
            <a:r>
              <a:rPr lang="de-DE" sz="4000" b="1" dirty="0">
                <a:latin typeface="Verdana" panose="020B0604030504040204" pitchFamily="34" charset="0"/>
                <a:ea typeface="Verdana" panose="020B0604030504040204" pitchFamily="34" charset="0"/>
                <a:cs typeface="Verdana" panose="020B0604030504040204" pitchFamily="34" charset="0"/>
              </a:rPr>
              <a:t>Rechnung</a:t>
            </a:r>
            <a:r>
              <a:rPr lang="de-DE" sz="4000" dirty="0">
                <a:latin typeface="Verdana" panose="020B0604030504040204" pitchFamily="34" charset="0"/>
                <a:ea typeface="Verdana" panose="020B0604030504040204" pitchFamily="34" charset="0"/>
                <a:cs typeface="Verdana" panose="020B0604030504040204" pitchFamily="34" charset="0"/>
              </a:rPr>
              <a:t> zu, auf welche sein </a:t>
            </a:r>
            <a:r>
              <a:rPr lang="de-DE" sz="4000" b="1" dirty="0">
                <a:latin typeface="Verdana" panose="020B0604030504040204" pitchFamily="34" charset="0"/>
                <a:ea typeface="Verdana" panose="020B0604030504040204" pitchFamily="34" charset="0"/>
                <a:cs typeface="Verdana" panose="020B0604030504040204" pitchFamily="34" charset="0"/>
              </a:rPr>
              <a:t>Eigenanteil</a:t>
            </a:r>
            <a:r>
              <a:rPr lang="de-DE" sz="4000" dirty="0">
                <a:latin typeface="Verdana" panose="020B0604030504040204" pitchFamily="34" charset="0"/>
                <a:ea typeface="Verdana" panose="020B0604030504040204" pitchFamily="34" charset="0"/>
                <a:cs typeface="Verdana" panose="020B0604030504040204" pitchFamily="34" charset="0"/>
              </a:rPr>
              <a:t> vermerkt ist.</a:t>
            </a:r>
          </a:p>
          <a:p>
            <a:pPr marL="742950" indent="-742950">
              <a:lnSpc>
                <a:spcPct val="115000"/>
              </a:lnSpc>
              <a:spcAft>
                <a:spcPts val="800"/>
              </a:spcAft>
              <a:buFont typeface="+mj-lt"/>
              <a:buAutoNum type="arabicPeriod" startAt="7"/>
            </a:pPr>
            <a:r>
              <a:rPr lang="de-DE" sz="4000" dirty="0">
                <a:latin typeface="Verdana" panose="020B0604030504040204" pitchFamily="34" charset="0"/>
                <a:ea typeface="Verdana" panose="020B0604030504040204" pitchFamily="34" charset="0"/>
                <a:cs typeface="Verdana" panose="020B0604030504040204" pitchFamily="34" charset="0"/>
              </a:rPr>
              <a:t>Die Dienststelle zahlt im </a:t>
            </a:r>
            <a:r>
              <a:rPr lang="de-DE" sz="4000" b="1" dirty="0" err="1">
                <a:latin typeface="Verdana" panose="020B0604030504040204" pitchFamily="34" charset="0"/>
                <a:ea typeface="Verdana" panose="020B0604030504040204" pitchFamily="34" charset="0"/>
                <a:cs typeface="Verdana" panose="020B0604030504040204" pitchFamily="34" charset="0"/>
              </a:rPr>
              <a:t>Drittzahlersystem</a:t>
            </a:r>
            <a:r>
              <a:rPr lang="de-DE" sz="4000" b="1" dirty="0">
                <a:latin typeface="Verdana" panose="020B0604030504040204" pitchFamily="34" charset="0"/>
                <a:ea typeface="Verdana" panose="020B0604030504040204" pitchFamily="34" charset="0"/>
                <a:cs typeface="Verdana" panose="020B0604030504040204" pitchFamily="34" charset="0"/>
              </a:rPr>
              <a:t> </a:t>
            </a:r>
            <a:r>
              <a:rPr lang="de-DE" sz="4000" dirty="0">
                <a:latin typeface="Verdana" panose="020B0604030504040204" pitchFamily="34" charset="0"/>
                <a:ea typeface="Verdana" panose="020B0604030504040204" pitchFamily="34" charset="0"/>
                <a:cs typeface="Verdana" panose="020B0604030504040204" pitchFamily="34" charset="0"/>
              </a:rPr>
              <a:t>direkt an den Bandagisten.</a:t>
            </a:r>
          </a:p>
          <a:p>
            <a:pPr lvl="0">
              <a:lnSpc>
                <a:spcPct val="115000"/>
              </a:lnSpc>
              <a:spcAft>
                <a:spcPts val="800"/>
              </a:spcAft>
            </a:pPr>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15</a:t>
            </a:fld>
            <a:endParaRPr lang="de-LU"/>
          </a:p>
        </p:txBody>
      </p:sp>
    </p:spTree>
    <p:extLst>
      <p:ext uri="{BB962C8B-B14F-4D97-AF65-F5344CB8AC3E}">
        <p14:creationId xmlns:p14="http://schemas.microsoft.com/office/powerpoint/2010/main" val="84957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593"/>
            <a:ext cx="2873022"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normAutofit fontScale="55000" lnSpcReduction="20000"/>
          </a:bodyPr>
          <a:lstStyle/>
          <a:p>
            <a:pPr marL="0" lvl="0" indent="0">
              <a:lnSpc>
                <a:spcPct val="115000"/>
              </a:lnSpc>
              <a:spcAft>
                <a:spcPts val="0"/>
              </a:spcAft>
              <a:buNone/>
            </a:pPr>
            <a:r>
              <a:rPr lang="de-DE" sz="3600" b="1" dirty="0">
                <a:latin typeface="Verdana" panose="020B0604030504040204" pitchFamily="34" charset="0"/>
                <a:ea typeface="Verdana" panose="020B0604030504040204" pitchFamily="34" charset="0"/>
                <a:cs typeface="Verdana" panose="020B0604030504040204" pitchFamily="34" charset="0"/>
              </a:rPr>
              <a:t>1.2. Gehhilfen</a:t>
            </a:r>
          </a:p>
          <a:p>
            <a:pPr marL="0" lvl="0" indent="0">
              <a:lnSpc>
                <a:spcPct val="115000"/>
              </a:lnSpc>
              <a:spcAft>
                <a:spcPts val="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p>
            <a:pPr marL="0" lvl="0" indent="0">
              <a:lnSpc>
                <a:spcPct val="115000"/>
              </a:lnSpc>
              <a:spcAft>
                <a:spcPts val="0"/>
              </a:spcAft>
              <a:buNone/>
            </a:pPr>
            <a:r>
              <a:rPr lang="de-DE" dirty="0">
                <a:latin typeface="Verdana" panose="020B0604030504040204" pitchFamily="34" charset="0"/>
                <a:ea typeface="Verdana" panose="020B0604030504040204" pitchFamily="34" charset="0"/>
                <a:cs typeface="Verdana" panose="020B0604030504040204" pitchFamily="34" charset="0"/>
              </a:rPr>
              <a:t>Es muss nicht zwingend ein Hausbesuch durch einen Mitarbeiter der DSL stattfinden. </a:t>
            </a:r>
          </a:p>
          <a:p>
            <a:pPr marL="0" lvl="0" indent="0">
              <a:lnSpc>
                <a:spcPct val="115000"/>
              </a:lnSpc>
              <a:spcAft>
                <a:spcPts val="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p>
            <a:pPr marL="514350" lvl="0" indent="-514350">
              <a:lnSpc>
                <a:spcPct val="115000"/>
              </a:lnSpc>
              <a:spcAft>
                <a:spcPts val="0"/>
              </a:spcAft>
              <a:buFont typeface="+mj-lt"/>
              <a:buAutoNum type="arabicPeriod"/>
            </a:pPr>
            <a:r>
              <a:rPr lang="de-DE" dirty="0">
                <a:latin typeface="Verdana" panose="020B0604030504040204" pitchFamily="34" charset="0"/>
                <a:ea typeface="Verdana" panose="020B0604030504040204" pitchFamily="34" charset="0"/>
                <a:cs typeface="Verdana" panose="020B0604030504040204" pitchFamily="34" charset="0"/>
              </a:rPr>
              <a:t>Der Nutznießer kann direkt einen </a:t>
            </a:r>
            <a:r>
              <a:rPr lang="de-DE" dirty="0" err="1">
                <a:latin typeface="Verdana" panose="020B0604030504040204" pitchFamily="34" charset="0"/>
                <a:ea typeface="Verdana" panose="020B0604030504040204" pitchFamily="34" charset="0"/>
                <a:cs typeface="Verdana" panose="020B0604030504040204" pitchFamily="34" charset="0"/>
              </a:rPr>
              <a:t>konventionierten</a:t>
            </a:r>
            <a:r>
              <a:rPr lang="de-DE" dirty="0">
                <a:latin typeface="Verdana" panose="020B0604030504040204" pitchFamily="34" charset="0"/>
                <a:ea typeface="Verdana" panose="020B0604030504040204" pitchFamily="34" charset="0"/>
                <a:cs typeface="Verdana" panose="020B0604030504040204" pitchFamily="34" charset="0"/>
              </a:rPr>
              <a:t> Bandagisten kontaktieren und ihm die medizinische Verordnung aushändigen.</a:t>
            </a:r>
          </a:p>
          <a:p>
            <a:pPr marL="514350" indent="-514350">
              <a:lnSpc>
                <a:spcPct val="115000"/>
              </a:lnSpc>
              <a:buFont typeface="+mj-lt"/>
              <a:buAutoNum type="arabicPeriod"/>
            </a:pPr>
            <a:r>
              <a:rPr lang="de-DE" dirty="0">
                <a:latin typeface="Verdana" panose="020B0604030504040204" pitchFamily="34" charset="0"/>
                <a:ea typeface="Verdana" panose="020B0604030504040204" pitchFamily="34" charset="0"/>
                <a:cs typeface="Verdana" panose="020B0604030504040204" pitchFamily="34" charset="0"/>
              </a:rPr>
              <a:t>Der Bandagist prüft diese und händigt die Gehhilfe dem Nutznießer aus. </a:t>
            </a:r>
          </a:p>
          <a:p>
            <a:pPr marL="514350" indent="-514350">
              <a:lnSpc>
                <a:spcPct val="115000"/>
              </a:lnSpc>
              <a:buFont typeface="+mj-lt"/>
              <a:buAutoNum type="arabicPeriod"/>
            </a:pPr>
            <a:r>
              <a:rPr lang="de-DE" dirty="0">
                <a:latin typeface="Verdana" panose="020B0604030504040204" pitchFamily="34" charset="0"/>
                <a:ea typeface="Verdana" panose="020B0604030504040204" pitchFamily="34" charset="0"/>
                <a:cs typeface="Verdana" panose="020B0604030504040204" pitchFamily="34" charset="0"/>
              </a:rPr>
              <a:t>Der Bandagist schickt unmittelbar die </a:t>
            </a:r>
            <a:r>
              <a:rPr lang="de-DE" b="1" dirty="0">
                <a:latin typeface="Verdana" panose="020B0604030504040204" pitchFamily="34" charset="0"/>
                <a:ea typeface="Verdana" panose="020B0604030504040204" pitchFamily="34" charset="0"/>
                <a:cs typeface="Verdana" panose="020B0604030504040204" pitchFamily="34" charset="0"/>
              </a:rPr>
              <a:t>Lieferbescheinigung</a:t>
            </a:r>
            <a:r>
              <a:rPr lang="de-DE" dirty="0">
                <a:latin typeface="Verdana" panose="020B0604030504040204" pitchFamily="34" charset="0"/>
                <a:ea typeface="Verdana" panose="020B0604030504040204" pitchFamily="34" charset="0"/>
                <a:cs typeface="Verdana" panose="020B0604030504040204" pitchFamily="34" charset="0"/>
              </a:rPr>
              <a:t> an </a:t>
            </a:r>
            <a:r>
              <a:rPr lang="de-DE" dirty="0">
                <a:latin typeface="Verdana" panose="020B0604030504040204" pitchFamily="34" charset="0"/>
                <a:ea typeface="Verdana" panose="020B0604030504040204" pitchFamily="34" charset="0"/>
                <a:cs typeface="Verdana" panose="020B0604030504040204" pitchFamily="34" charset="0"/>
                <a:hlinkClick r:id="rId2"/>
              </a:rPr>
              <a:t>bandagiste@selbstbestimmt.be</a:t>
            </a:r>
            <a:endParaRPr lang="de-DE" dirty="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buNone/>
            </a:pPr>
            <a:endParaRPr lang="de-DE" dirty="0">
              <a:highlight>
                <a:srgbClr val="FFFF00"/>
              </a:highlight>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buNone/>
            </a:pPr>
            <a:r>
              <a:rPr lang="de-DE" dirty="0">
                <a:latin typeface="Verdana" panose="020B0604030504040204" pitchFamily="34" charset="0"/>
                <a:ea typeface="Verdana" panose="020B0604030504040204" pitchFamily="34" charset="0"/>
                <a:cs typeface="Verdana" panose="020B0604030504040204" pitchFamily="34" charset="0"/>
              </a:rPr>
              <a:t>Es gibt keine Anfrage auf Kostenübernahme und keine Teamentscheidung</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16</a:t>
            </a:fld>
            <a:endParaRPr lang="de-LU"/>
          </a:p>
        </p:txBody>
      </p:sp>
    </p:spTree>
    <p:extLst>
      <p:ext uri="{BB962C8B-B14F-4D97-AF65-F5344CB8AC3E}">
        <p14:creationId xmlns:p14="http://schemas.microsoft.com/office/powerpoint/2010/main" val="341647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377" y="82727"/>
            <a:ext cx="2667000"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p>
        </p:txBody>
      </p:sp>
      <p:sp>
        <p:nvSpPr>
          <p:cNvPr id="3" name="Inhaltsplatzhalter 2"/>
          <p:cNvSpPr>
            <a:spLocks noGrp="1"/>
          </p:cNvSpPr>
          <p:nvPr>
            <p:ph idx="1"/>
          </p:nvPr>
        </p:nvSpPr>
        <p:spPr>
          <a:xfrm>
            <a:off x="457200" y="2606989"/>
            <a:ext cx="8229600" cy="4525963"/>
          </a:xfrm>
        </p:spPr>
        <p:txBody>
          <a:bodyPr vert="horz" lIns="91440" tIns="45720" rIns="91440" bIns="45720" rtlCol="0" anchor="t">
            <a:normAutofit/>
          </a:bodyPr>
          <a:lstStyle/>
          <a:p>
            <a:pPr marL="457200" indent="-457200">
              <a:buFont typeface="+mj-lt"/>
              <a:buAutoNum type="arabicPeriod" startAt="4"/>
            </a:pPr>
            <a:r>
              <a:rPr lang="de-DE" sz="2000" dirty="0">
                <a:latin typeface="Verdana" panose="020B0604030504040204" pitchFamily="34" charset="0"/>
                <a:ea typeface="Verdana" panose="020B0604030504040204" pitchFamily="34" charset="0"/>
                <a:cs typeface="Verdana" panose="020B0604030504040204" pitchFamily="34" charset="0"/>
              </a:rPr>
              <a:t>Der Bandagist schickt die </a:t>
            </a:r>
            <a:r>
              <a:rPr lang="de-DE" sz="2000" b="1" dirty="0">
                <a:latin typeface="Verdana" panose="020B0604030504040204" pitchFamily="34" charset="0"/>
                <a:ea typeface="Verdana" panose="020B0604030504040204" pitchFamily="34" charset="0"/>
                <a:cs typeface="Verdana" panose="020B0604030504040204" pitchFamily="34" charset="0"/>
              </a:rPr>
              <a:t>Rechnung</a:t>
            </a:r>
            <a:r>
              <a:rPr lang="de-DE" sz="2000" dirty="0">
                <a:latin typeface="Verdana" panose="020B0604030504040204" pitchFamily="34" charset="0"/>
                <a:ea typeface="Verdana" panose="020B0604030504040204" pitchFamily="34" charset="0"/>
                <a:cs typeface="Verdana" panose="020B0604030504040204" pitchFamily="34" charset="0"/>
              </a:rPr>
              <a:t> und die </a:t>
            </a:r>
            <a:r>
              <a:rPr lang="de-DE" sz="2000" b="1" dirty="0">
                <a:latin typeface="Verdana" panose="020B0604030504040204" pitchFamily="34" charset="0"/>
                <a:ea typeface="Verdana" panose="020B0604030504040204" pitchFamily="34" charset="0"/>
                <a:cs typeface="Verdana" panose="020B0604030504040204" pitchFamily="34" charset="0"/>
              </a:rPr>
              <a:t>medizinische Verordnung </a:t>
            </a:r>
            <a:r>
              <a:rPr lang="de-DE" sz="2000" dirty="0">
                <a:latin typeface="Verdana" panose="020B0604030504040204" pitchFamily="34" charset="0"/>
                <a:ea typeface="Verdana" panose="020B0604030504040204" pitchFamily="34" charset="0"/>
                <a:cs typeface="Verdana" panose="020B0604030504040204" pitchFamily="34" charset="0"/>
              </a:rPr>
              <a:t>zur Dienststelle. </a:t>
            </a:r>
          </a:p>
          <a:p>
            <a:pPr marL="457200" indent="-457200">
              <a:buFont typeface="+mj-lt"/>
              <a:buAutoNum type="arabicPeriod" startAt="4"/>
            </a:pPr>
            <a:r>
              <a:rPr lang="de-DE" sz="2000" dirty="0">
                <a:latin typeface="Verdana" panose="020B0604030504040204" pitchFamily="34" charset="0"/>
                <a:ea typeface="Verdana" panose="020B0604030504040204" pitchFamily="34" charset="0"/>
                <a:cs typeface="Verdana" panose="020B0604030504040204" pitchFamily="34" charset="0"/>
              </a:rPr>
              <a:t>Auch hier zahlt die Dienststelle im </a:t>
            </a:r>
            <a:r>
              <a:rPr lang="de-DE" sz="2000" b="1" dirty="0" err="1">
                <a:latin typeface="Verdana" panose="020B0604030504040204" pitchFamily="34" charset="0"/>
                <a:ea typeface="Verdana" panose="020B0604030504040204" pitchFamily="34" charset="0"/>
                <a:cs typeface="Verdana" panose="020B0604030504040204" pitchFamily="34" charset="0"/>
              </a:rPr>
              <a:t>Drittzahlersystem</a:t>
            </a:r>
            <a:endParaRPr lang="de-DE" sz="2000" b="1"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startAt="4"/>
            </a:pPr>
            <a:r>
              <a:rPr lang="de-DE" sz="2000" dirty="0">
                <a:latin typeface="Verdana" panose="020B0604030504040204" pitchFamily="34" charset="0"/>
                <a:ea typeface="Verdana" panose="020B0604030504040204" pitchFamily="34" charset="0"/>
                <a:cs typeface="Verdana" panose="020B0604030504040204" pitchFamily="34" charset="0"/>
              </a:rPr>
              <a:t>Die Dienststelle schickt dem Nutznießer ein Schreiben mit der </a:t>
            </a:r>
            <a:r>
              <a:rPr lang="de-DE" sz="2000" b="1" dirty="0">
                <a:latin typeface="Verdana" panose="020B0604030504040204" pitchFamily="34" charset="0"/>
                <a:ea typeface="Verdana" panose="020B0604030504040204" pitchFamily="34" charset="0"/>
                <a:cs typeface="Verdana" panose="020B0604030504040204" pitchFamily="34" charset="0"/>
              </a:rPr>
              <a:t>Info</a:t>
            </a:r>
            <a:r>
              <a:rPr lang="de-DE" sz="2000" dirty="0">
                <a:latin typeface="Verdana" panose="020B0604030504040204" pitchFamily="34" charset="0"/>
                <a:ea typeface="Verdana" panose="020B0604030504040204" pitchFamily="34" charset="0"/>
                <a:cs typeface="Verdana" panose="020B0604030504040204" pitchFamily="34" charset="0"/>
              </a:rPr>
              <a:t> des ausgezahlten Betrages.</a:t>
            </a:r>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17</a:t>
            </a:fld>
            <a:endParaRPr lang="de-LU"/>
          </a:p>
        </p:txBody>
      </p:sp>
    </p:spTree>
    <p:extLst>
      <p:ext uri="{BB962C8B-B14F-4D97-AF65-F5344CB8AC3E}">
        <p14:creationId xmlns:p14="http://schemas.microsoft.com/office/powerpoint/2010/main" val="154932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2727"/>
            <a:ext cx="2748844"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p>
        </p:txBody>
      </p:sp>
      <p:sp>
        <p:nvSpPr>
          <p:cNvPr id="3" name="Inhaltsplatzhalter 2"/>
          <p:cNvSpPr>
            <a:spLocks noGrp="1"/>
          </p:cNvSpPr>
          <p:nvPr>
            <p:ph idx="1"/>
          </p:nvPr>
        </p:nvSpPr>
        <p:spPr/>
        <p:txBody>
          <a:bodyPr>
            <a:normAutofit/>
          </a:bodyPr>
          <a:lstStyle/>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1. Standardmobilitätshilfsmittel</a:t>
            </a:r>
          </a:p>
          <a:p>
            <a:pPr lvl="1"/>
            <a:r>
              <a:rPr lang="de-DE" sz="2400">
                <a:latin typeface="Verdana" panose="020B0604030504040204" pitchFamily="34" charset="0"/>
                <a:ea typeface="Verdana" panose="020B0604030504040204" pitchFamily="34" charset="0"/>
                <a:cs typeface="Verdana" panose="020B0604030504040204" pitchFamily="34" charset="0"/>
              </a:rPr>
              <a:t>1.1. Standardrollstuhl und Standard- </a:t>
            </a:r>
            <a:r>
              <a:rPr lang="de-DE" sz="2400" err="1">
                <a:latin typeface="Verdana" panose="020B0604030504040204" pitchFamily="34" charset="0"/>
                <a:ea typeface="Verdana" panose="020B0604030504040204" pitchFamily="34" charset="0"/>
                <a:cs typeface="Verdana" panose="020B0604030504040204" pitchFamily="34" charset="0"/>
              </a:rPr>
              <a:t>Antidekubituskissen</a:t>
            </a:r>
            <a:endParaRPr lang="de-DE" sz="2400">
              <a:latin typeface="Verdana" panose="020B0604030504040204" pitchFamily="34" charset="0"/>
              <a:ea typeface="Verdana" panose="020B0604030504040204" pitchFamily="34" charset="0"/>
              <a:cs typeface="Verdana" panose="020B0604030504040204" pitchFamily="34" charset="0"/>
            </a:endParaRPr>
          </a:p>
          <a:p>
            <a:pPr lvl="1"/>
            <a:r>
              <a:rPr lang="de-DE" sz="2400">
                <a:latin typeface="Verdana" panose="020B0604030504040204" pitchFamily="34" charset="0"/>
                <a:ea typeface="Verdana" panose="020B0604030504040204" pitchFamily="34" charset="0"/>
                <a:cs typeface="Verdana" panose="020B0604030504040204" pitchFamily="34" charset="0"/>
              </a:rPr>
              <a:t>1.2. Gehhilfen</a:t>
            </a:r>
          </a:p>
          <a:p>
            <a:pPr marL="457200" lvl="1" indent="0">
              <a:buNone/>
            </a:pPr>
            <a:endParaRPr lang="de-DE"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2. </a:t>
            </a:r>
            <a:r>
              <a:rPr lang="de-DE" sz="2400" b="1">
                <a:latin typeface="Verdana" panose="020B0604030504040204" pitchFamily="34" charset="0"/>
                <a:ea typeface="Verdana" panose="020B0604030504040204" pitchFamily="34" charset="0"/>
                <a:cs typeface="Verdana" panose="020B0604030504040204" pitchFamily="34" charset="0"/>
              </a:rPr>
              <a:t>Anpassungsfähige Mobilitätshilfen</a:t>
            </a: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3. Hilfsmittel auf Maß</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18</a:t>
            </a:fld>
            <a:endParaRPr lang="de-LU"/>
          </a:p>
        </p:txBody>
      </p:sp>
    </p:spTree>
    <p:extLst>
      <p:ext uri="{BB962C8B-B14F-4D97-AF65-F5344CB8AC3E}">
        <p14:creationId xmlns:p14="http://schemas.microsoft.com/office/powerpoint/2010/main" val="3581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578" y="116593"/>
            <a:ext cx="3042356"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p>
        </p:txBody>
      </p:sp>
      <p:sp>
        <p:nvSpPr>
          <p:cNvPr id="3" name="Inhaltsplatzhalter 2"/>
          <p:cNvSpPr>
            <a:spLocks noGrp="1"/>
          </p:cNvSpPr>
          <p:nvPr>
            <p:ph idx="1"/>
          </p:nvPr>
        </p:nvSpPr>
        <p:spPr/>
        <p:txBody>
          <a:bodyPr>
            <a:normAutofit fontScale="92500"/>
          </a:bodyPr>
          <a:lstStyle/>
          <a:p>
            <a:pPr marL="0" indent="0">
              <a:buNone/>
            </a:pPr>
            <a:r>
              <a:rPr lang="de-DE" sz="2200" b="1" dirty="0">
                <a:latin typeface="Verdana" panose="020B0604030504040204" pitchFamily="34" charset="0"/>
                <a:ea typeface="Verdana" panose="020B0604030504040204" pitchFamily="34" charset="0"/>
                <a:cs typeface="Verdana" panose="020B0604030504040204" pitchFamily="34" charset="0"/>
              </a:rPr>
              <a:t>2. Anpassungsfähige Mobilitätshilfen</a:t>
            </a: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de-DE" sz="2400" dirty="0">
                <a:latin typeface="Verdana" panose="020B0604030504040204" pitchFamily="34" charset="0"/>
                <a:ea typeface="Verdana" panose="020B0604030504040204" pitchFamily="34" charset="0"/>
                <a:cs typeface="Verdana" panose="020B0604030504040204" pitchFamily="34" charset="0"/>
              </a:rPr>
              <a:t>…</a:t>
            </a:r>
          </a:p>
          <a:p>
            <a:pPr marL="457200" indent="-457200">
              <a:buFont typeface="+mj-lt"/>
              <a:buAutoNum type="arabicPeriod"/>
            </a:pPr>
            <a:r>
              <a:rPr lang="de-DE" sz="2400" dirty="0">
                <a:latin typeface="Verdana" panose="020B0604030504040204" pitchFamily="34" charset="0"/>
                <a:ea typeface="Verdana" panose="020B0604030504040204" pitchFamily="34" charset="0"/>
                <a:cs typeface="Verdana" panose="020B0604030504040204" pitchFamily="34" charset="0"/>
              </a:rPr>
              <a:t>Der Mitarbeiter vereinbart einen Termin zur Expertise</a:t>
            </a:r>
          </a:p>
          <a:p>
            <a:pPr marL="457200" indent="-457200">
              <a:buFont typeface="+mj-lt"/>
              <a:buAutoNum type="arabicPeriod"/>
            </a:pPr>
            <a:r>
              <a:rPr lang="de-DE" sz="2400" dirty="0">
                <a:latin typeface="Verdana" panose="020B0604030504040204" pitchFamily="34" charset="0"/>
                <a:ea typeface="Verdana" panose="020B0604030504040204" pitchFamily="34" charset="0"/>
                <a:cs typeface="Verdana" panose="020B0604030504040204" pitchFamily="34" charset="0"/>
              </a:rPr>
              <a:t>Expertise zur Abklärung der genauen Bedürfnisse des Nutznießers</a:t>
            </a:r>
          </a:p>
          <a:p>
            <a:pPr marL="457200" indent="-457200">
              <a:buFont typeface="+mj-lt"/>
              <a:buAutoNum type="arabicPeriod"/>
            </a:pPr>
            <a:r>
              <a:rPr lang="de-DE" sz="2400" dirty="0">
                <a:latin typeface="Verdana" panose="020B0604030504040204" pitchFamily="34" charset="0"/>
                <a:ea typeface="Verdana" panose="020B0604030504040204" pitchFamily="34" charset="0"/>
                <a:cs typeface="Verdana" panose="020B0604030504040204" pitchFamily="34" charset="0"/>
              </a:rPr>
              <a:t>Mit dem </a:t>
            </a:r>
            <a:r>
              <a:rPr lang="de-DE" sz="2400" dirty="0" err="1">
                <a:latin typeface="Verdana" panose="020B0604030504040204" pitchFamily="34" charset="0"/>
                <a:ea typeface="Verdana" panose="020B0604030504040204" pitchFamily="34" charset="0"/>
                <a:cs typeface="Verdana" panose="020B0604030504040204" pitchFamily="34" charset="0"/>
              </a:rPr>
              <a:t>Expertisebericht</a:t>
            </a:r>
            <a:r>
              <a:rPr lang="de-DE" sz="2400" dirty="0">
                <a:latin typeface="Verdana" panose="020B0604030504040204" pitchFamily="34" charset="0"/>
                <a:ea typeface="Verdana" panose="020B0604030504040204" pitchFamily="34" charset="0"/>
                <a:cs typeface="Verdana" panose="020B0604030504040204" pitchFamily="34" charset="0"/>
              </a:rPr>
              <a:t> wendet sich der Nutznießer an einen Bandagisten seiner Wahl zwecks Test.</a:t>
            </a:r>
          </a:p>
          <a:p>
            <a:pPr marL="457200" indent="-457200">
              <a:buFont typeface="+mj-lt"/>
              <a:buAutoNum type="arabicPeriod"/>
            </a:pPr>
            <a:r>
              <a:rPr lang="de-DE" sz="2400" dirty="0">
                <a:latin typeface="Verdana" panose="020B0604030504040204" pitchFamily="34" charset="0"/>
                <a:ea typeface="Verdana" panose="020B0604030504040204" pitchFamily="34" charset="0"/>
                <a:cs typeface="Verdana" panose="020B0604030504040204" pitchFamily="34" charset="0"/>
              </a:rPr>
              <a:t>Der Bandagist erstellt eine </a:t>
            </a:r>
            <a:r>
              <a:rPr lang="de-DE" sz="2400" b="1" dirty="0">
                <a:latin typeface="Verdana" panose="020B0604030504040204" pitchFamily="34" charset="0"/>
                <a:ea typeface="Verdana" panose="020B0604030504040204" pitchFamily="34" charset="0"/>
                <a:cs typeface="Verdana" panose="020B0604030504040204" pitchFamily="34" charset="0"/>
              </a:rPr>
              <a:t>Anfrage auf Kostenübernahme</a:t>
            </a:r>
            <a:r>
              <a:rPr lang="de-DE" sz="2400" dirty="0">
                <a:latin typeface="Verdana" panose="020B0604030504040204" pitchFamily="34" charset="0"/>
                <a:ea typeface="Verdana" panose="020B0604030504040204" pitchFamily="34" charset="0"/>
                <a:cs typeface="Verdana" panose="020B0604030504040204" pitchFamily="34" charset="0"/>
              </a:rPr>
              <a:t> und schickt diese  an die Dienststelle.</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19</a:t>
            </a:fld>
            <a:endParaRPr lang="de-LU"/>
          </a:p>
        </p:txBody>
      </p:sp>
    </p:spTree>
    <p:extLst>
      <p:ext uri="{BB962C8B-B14F-4D97-AF65-F5344CB8AC3E}">
        <p14:creationId xmlns:p14="http://schemas.microsoft.com/office/powerpoint/2010/main" val="105965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98000"/>
            <a:lum/>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3096344" cy="792088"/>
          </a:xfrm>
        </p:spPr>
        <p:txBody>
          <a:bodyPr>
            <a:normAutofit/>
          </a:bodyPr>
          <a:lstStyle/>
          <a:p>
            <a:pPr algn="l"/>
            <a:r>
              <a:rPr lang="de-LU" sz="1600" b="1" dirty="0">
                <a:solidFill>
                  <a:schemeClr val="bg1"/>
                </a:solidFill>
                <a:latin typeface="Verdana" pitchFamily="34" charset="0"/>
              </a:rPr>
              <a:t>Inhaltsverzeichnis</a:t>
            </a:r>
          </a:p>
        </p:txBody>
      </p:sp>
      <p:sp>
        <p:nvSpPr>
          <p:cNvPr id="5" name="Foliennummernplatzhalter 4"/>
          <p:cNvSpPr>
            <a:spLocks noGrp="1"/>
          </p:cNvSpPr>
          <p:nvPr>
            <p:ph type="sldNum" sz="quarter" idx="12"/>
          </p:nvPr>
        </p:nvSpPr>
        <p:spPr>
          <a:xfrm>
            <a:off x="6830888" y="6453336"/>
            <a:ext cx="2133600" cy="365125"/>
          </a:xfrm>
        </p:spPr>
        <p:txBody>
          <a:bodyPr/>
          <a:lstStyle/>
          <a:p>
            <a:fld id="{C82943AB-37EA-49AF-A15C-E24798F3FB2C}" type="slidenum">
              <a:rPr lang="de-LU" sz="1100" smtClean="0">
                <a:latin typeface="Verdana" pitchFamily="34" charset="0"/>
                <a:ea typeface="Verdana" pitchFamily="34" charset="0"/>
                <a:cs typeface="Verdana" pitchFamily="34" charset="0"/>
              </a:rPr>
              <a:pPr/>
              <a:t>2</a:t>
            </a:fld>
            <a:endParaRPr lang="de-LU" sz="1100">
              <a:latin typeface="Verdana" pitchFamily="34" charset="0"/>
              <a:ea typeface="Verdana" pitchFamily="34" charset="0"/>
              <a:cs typeface="Verdana" pitchFamily="34" charset="0"/>
            </a:endParaRPr>
          </a:p>
        </p:txBody>
      </p:sp>
      <p:sp>
        <p:nvSpPr>
          <p:cNvPr id="6" name="Fußzeilenplatzhalter 5"/>
          <p:cNvSpPr>
            <a:spLocks noGrp="1"/>
          </p:cNvSpPr>
          <p:nvPr>
            <p:ph type="ftr" sz="quarter" idx="11"/>
          </p:nvPr>
        </p:nvSpPr>
        <p:spPr>
          <a:xfrm>
            <a:off x="2843808" y="6453336"/>
            <a:ext cx="3456384" cy="404664"/>
          </a:xfrm>
        </p:spPr>
        <p:txBody>
          <a:bodyPr/>
          <a:lstStyle/>
          <a:p>
            <a:r>
              <a:rPr lang="de-LU" sz="1100">
                <a:solidFill>
                  <a:srgbClr val="014675"/>
                </a:solidFill>
                <a:latin typeface="Verdana" pitchFamily="34" charset="0"/>
                <a:ea typeface="Verdana" pitchFamily="34" charset="0"/>
                <a:cs typeface="Verdana" pitchFamily="34" charset="0"/>
              </a:rPr>
              <a:t>Dienststelle für Selbstbestimmtes Leben</a:t>
            </a:r>
          </a:p>
        </p:txBody>
      </p:sp>
      <p:sp>
        <p:nvSpPr>
          <p:cNvPr id="8" name="Textfeld 7"/>
          <p:cNvSpPr txBox="1"/>
          <p:nvPr/>
        </p:nvSpPr>
        <p:spPr>
          <a:xfrm>
            <a:off x="395536" y="1814044"/>
            <a:ext cx="8568952" cy="3508653"/>
          </a:xfrm>
          <a:prstGeom prst="rect">
            <a:avLst/>
          </a:prstGeom>
          <a:noFill/>
        </p:spPr>
        <p:txBody>
          <a:bodyPr wrap="square" rtlCol="0">
            <a:spAutoFit/>
          </a:bodyPr>
          <a:lstStyle/>
          <a:p>
            <a:pPr marL="457200" indent="-457200">
              <a:buFont typeface="+mj-lt"/>
              <a:buAutoNum type="arabicPeriod"/>
            </a:pPr>
            <a:r>
              <a:rPr lang="de-LU" sz="2200">
                <a:latin typeface="Verdana" pitchFamily="34" charset="0"/>
                <a:ea typeface="Verdana" pitchFamily="34" charset="0"/>
                <a:cs typeface="Verdana" pitchFamily="34" charset="0"/>
              </a:rPr>
              <a:t>Einleitung- Worum geht es?  </a:t>
            </a:r>
          </a:p>
          <a:p>
            <a:pPr marL="457200" indent="-457200">
              <a:buFont typeface="+mj-lt"/>
              <a:buAutoNum type="arabicPeriod"/>
            </a:pPr>
            <a:r>
              <a:rPr lang="de-LU" sz="2200">
                <a:latin typeface="Verdana" pitchFamily="34" charset="0"/>
                <a:ea typeface="Verdana" pitchFamily="34" charset="0"/>
                <a:cs typeface="Verdana" pitchFamily="34" charset="0"/>
              </a:rPr>
              <a:t>Derzeitige Prozedur &lt;&gt;Prozedur ab dem 1.Juli 2017</a:t>
            </a:r>
          </a:p>
          <a:p>
            <a:pPr marL="457200" indent="-457200">
              <a:buFont typeface="+mj-lt"/>
              <a:buAutoNum type="arabicPeriod"/>
            </a:pPr>
            <a:r>
              <a:rPr lang="de-LU" sz="2200">
                <a:latin typeface="Verdana" pitchFamily="34" charset="0"/>
                <a:ea typeface="Verdana" pitchFamily="34" charset="0"/>
                <a:cs typeface="Verdana" pitchFamily="34" charset="0"/>
              </a:rPr>
              <a:t>Übergangsperiode</a:t>
            </a:r>
          </a:p>
          <a:p>
            <a:pPr marL="457200" indent="-457200">
              <a:buFont typeface="+mj-lt"/>
              <a:buAutoNum type="arabicPeriod"/>
            </a:pPr>
            <a:r>
              <a:rPr lang="de-LU" sz="2200">
                <a:latin typeface="Verdana" pitchFamily="34" charset="0"/>
                <a:ea typeface="Verdana" pitchFamily="34" charset="0"/>
                <a:cs typeface="Verdana" pitchFamily="34" charset="0"/>
              </a:rPr>
              <a:t>Vorgehensweise in den </a:t>
            </a:r>
            <a:r>
              <a:rPr lang="de-LU" sz="2200" err="1">
                <a:latin typeface="Verdana" pitchFamily="34" charset="0"/>
                <a:ea typeface="Verdana" pitchFamily="34" charset="0"/>
                <a:cs typeface="Verdana" pitchFamily="34" charset="0"/>
              </a:rPr>
              <a:t>APWH‘s</a:t>
            </a:r>
            <a:endParaRPr lang="de-LU" sz="2200">
              <a:latin typeface="Verdana" pitchFamily="34" charset="0"/>
              <a:ea typeface="Verdana" pitchFamily="34" charset="0"/>
              <a:cs typeface="Verdana" pitchFamily="34" charset="0"/>
            </a:endParaRPr>
          </a:p>
          <a:p>
            <a:pPr marL="457200" indent="-457200">
              <a:buFont typeface="+mj-lt"/>
              <a:buAutoNum type="arabicPeriod"/>
            </a:pPr>
            <a:r>
              <a:rPr lang="de-LU" sz="2200">
                <a:latin typeface="Verdana" pitchFamily="34" charset="0"/>
                <a:ea typeface="Verdana" pitchFamily="34" charset="0"/>
                <a:cs typeface="Verdana" pitchFamily="34" charset="0"/>
              </a:rPr>
              <a:t>Konventionen</a:t>
            </a:r>
          </a:p>
          <a:p>
            <a:pPr marL="457200" indent="-457200">
              <a:buFont typeface="+mj-lt"/>
              <a:buAutoNum type="arabicPeriod"/>
            </a:pPr>
            <a:r>
              <a:rPr lang="de-LU" sz="2200">
                <a:latin typeface="Verdana" pitchFamily="34" charset="0"/>
                <a:ea typeface="Verdana" pitchFamily="34" charset="0"/>
                <a:cs typeface="Verdana" pitchFamily="34" charset="0"/>
              </a:rPr>
              <a:t>Was ändert sich (nicht)?</a:t>
            </a:r>
          </a:p>
          <a:p>
            <a:pPr marL="457200" indent="-457200">
              <a:buFont typeface="+mj-lt"/>
              <a:buAutoNum type="arabicPeriod"/>
            </a:pPr>
            <a:r>
              <a:rPr lang="de-LU" sz="2200">
                <a:latin typeface="Verdana" pitchFamily="34" charset="0"/>
                <a:ea typeface="Verdana" pitchFamily="34" charset="0"/>
                <a:cs typeface="Verdana" pitchFamily="34" charset="0"/>
              </a:rPr>
              <a:t>Prozeduren</a:t>
            </a:r>
          </a:p>
          <a:p>
            <a:pPr marL="457200" indent="-457200">
              <a:buFont typeface="+mj-lt"/>
              <a:buAutoNum type="arabicPeriod"/>
            </a:pPr>
            <a:r>
              <a:rPr lang="de-LU" sz="2200">
                <a:latin typeface="Verdana" pitchFamily="34" charset="0"/>
                <a:ea typeface="Verdana" pitchFamily="34" charset="0"/>
                <a:cs typeface="Verdana" pitchFamily="34" charset="0"/>
              </a:rPr>
              <a:t>Konkrete Beispiele</a:t>
            </a:r>
          </a:p>
          <a:p>
            <a:pPr marL="457200" indent="-457200">
              <a:buFont typeface="+mj-lt"/>
              <a:buAutoNum type="arabicPeriod"/>
            </a:pPr>
            <a:r>
              <a:rPr lang="de-LU" sz="2200">
                <a:latin typeface="Verdana" pitchFamily="34" charset="0"/>
                <a:ea typeface="Verdana" pitchFamily="34" charset="0"/>
                <a:cs typeface="Verdana" pitchFamily="34" charset="0"/>
              </a:rPr>
              <a:t>Fragen</a:t>
            </a:r>
          </a:p>
          <a:p>
            <a:endParaRPr lang="de-LU" sz="2400">
              <a:latin typeface="Verdana" pitchFamily="34" charset="0"/>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889" y="116594"/>
            <a:ext cx="3019778"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p>
        </p:txBody>
      </p:sp>
      <p:sp>
        <p:nvSpPr>
          <p:cNvPr id="3" name="Inhaltsplatzhalter 2"/>
          <p:cNvSpPr>
            <a:spLocks noGrp="1"/>
          </p:cNvSpPr>
          <p:nvPr>
            <p:ph idx="1"/>
          </p:nvPr>
        </p:nvSpPr>
        <p:spPr/>
        <p:txBody>
          <a:bodyPr>
            <a:normAutofit fontScale="77500" lnSpcReduction="20000"/>
          </a:bodyPr>
          <a:lstStyle/>
          <a:p>
            <a:pPr marL="742950" indent="-742950">
              <a:buFont typeface="+mj-lt"/>
              <a:buAutoNum type="arabicPeriod" startAt="6"/>
            </a:pPr>
            <a:r>
              <a:rPr lang="de-DE">
                <a:latin typeface="Verdana" panose="020B0604030504040204" pitchFamily="34" charset="0"/>
                <a:ea typeface="Verdana" panose="020B0604030504040204" pitchFamily="34" charset="0"/>
                <a:cs typeface="Verdana" panose="020B0604030504040204" pitchFamily="34" charset="0"/>
              </a:rPr>
              <a:t>Das multidisziplinäre Team entscheidet über die Anfrage.</a:t>
            </a:r>
          </a:p>
          <a:p>
            <a:pPr marL="742950" indent="-742950">
              <a:buFont typeface="+mj-lt"/>
              <a:buAutoNum type="arabicPeriod" startAt="6"/>
            </a:pPr>
            <a:r>
              <a:rPr lang="de-DE">
                <a:latin typeface="Verdana" panose="020B0604030504040204" pitchFamily="34" charset="0"/>
                <a:ea typeface="Verdana" panose="020B0604030504040204" pitchFamily="34" charset="0"/>
                <a:cs typeface="Verdana" panose="020B0604030504040204" pitchFamily="34" charset="0"/>
              </a:rPr>
              <a:t>Schriftliche Entscheidung an Nutznießer und Bandagisten</a:t>
            </a:r>
          </a:p>
          <a:p>
            <a:pPr marL="0" indent="0">
              <a:buNone/>
            </a:pPr>
            <a:r>
              <a:rPr lang="de-DE"/>
              <a:t>	Die Entscheidung enthält: </a:t>
            </a:r>
          </a:p>
          <a:p>
            <a:pPr lvl="2"/>
            <a:r>
              <a:rPr lang="de-DE"/>
              <a:t>Den Betrag der Beteiligung , </a:t>
            </a:r>
          </a:p>
          <a:p>
            <a:pPr lvl="2"/>
            <a:r>
              <a:rPr lang="de-DE"/>
              <a:t>den Betrag der Eigenleistung, </a:t>
            </a:r>
          </a:p>
          <a:p>
            <a:pPr lvl="2"/>
            <a:r>
              <a:rPr lang="de-DE"/>
              <a:t>eine eventuelle Auflistung der Zusätze die nicht bezuschusst werden, </a:t>
            </a:r>
          </a:p>
          <a:p>
            <a:pPr lvl="2"/>
            <a:r>
              <a:rPr lang="de-DE"/>
              <a:t>die Kopie der Anfrage auf Kostenübernahme, </a:t>
            </a:r>
          </a:p>
          <a:p>
            <a:pPr lvl="2"/>
            <a:r>
              <a:rPr lang="de-DE" b="1"/>
              <a:t>den Bestellschein </a:t>
            </a:r>
          </a:p>
          <a:p>
            <a:pPr marL="514350" indent="-514350">
              <a:buFont typeface="+mj-lt"/>
              <a:buAutoNum type="arabicPeriod" startAt="8"/>
            </a:pPr>
            <a:r>
              <a:rPr lang="de-DE"/>
              <a:t>Der Nutznießer füllt den Bestellschein aus und schickt diesen dem Bandagisten zu</a:t>
            </a:r>
          </a:p>
          <a:p>
            <a:pPr marL="514350" indent="-514350">
              <a:buFont typeface="+mj-lt"/>
              <a:buAutoNum type="arabicPeriod" startAt="8"/>
            </a:pPr>
            <a:r>
              <a:rPr lang="de-DE"/>
              <a:t>…</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20</a:t>
            </a:fld>
            <a:endParaRPr lang="de-LU"/>
          </a:p>
        </p:txBody>
      </p:sp>
    </p:spTree>
    <p:extLst>
      <p:ext uri="{BB962C8B-B14F-4D97-AF65-F5344CB8AC3E}">
        <p14:creationId xmlns:p14="http://schemas.microsoft.com/office/powerpoint/2010/main" val="207297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889" y="94016"/>
            <a:ext cx="3031067"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normAutofit/>
          </a:bodyPr>
          <a:lstStyle/>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1. Standardmobilitätshilfsmittel</a:t>
            </a:r>
          </a:p>
          <a:p>
            <a:pPr lvl="1"/>
            <a:r>
              <a:rPr lang="de-DE" sz="2400">
                <a:latin typeface="Verdana" panose="020B0604030504040204" pitchFamily="34" charset="0"/>
                <a:ea typeface="Verdana" panose="020B0604030504040204" pitchFamily="34" charset="0"/>
                <a:cs typeface="Verdana" panose="020B0604030504040204" pitchFamily="34" charset="0"/>
              </a:rPr>
              <a:t>1.1. Standardrollstuhl und Standard- </a:t>
            </a:r>
            <a:r>
              <a:rPr lang="de-DE" sz="2400" err="1">
                <a:latin typeface="Verdana" panose="020B0604030504040204" pitchFamily="34" charset="0"/>
                <a:ea typeface="Verdana" panose="020B0604030504040204" pitchFamily="34" charset="0"/>
                <a:cs typeface="Verdana" panose="020B0604030504040204" pitchFamily="34" charset="0"/>
              </a:rPr>
              <a:t>Antidekubituskissen</a:t>
            </a:r>
            <a:endParaRPr lang="de-DE" sz="2400">
              <a:latin typeface="Verdana" panose="020B0604030504040204" pitchFamily="34" charset="0"/>
              <a:ea typeface="Verdana" panose="020B0604030504040204" pitchFamily="34" charset="0"/>
              <a:cs typeface="Verdana" panose="020B0604030504040204" pitchFamily="34" charset="0"/>
            </a:endParaRPr>
          </a:p>
          <a:p>
            <a:pPr lvl="1"/>
            <a:r>
              <a:rPr lang="de-DE" sz="2400">
                <a:latin typeface="Verdana" panose="020B0604030504040204" pitchFamily="34" charset="0"/>
                <a:ea typeface="Verdana" panose="020B0604030504040204" pitchFamily="34" charset="0"/>
                <a:cs typeface="Verdana" panose="020B0604030504040204" pitchFamily="34" charset="0"/>
              </a:rPr>
              <a:t>1.2. Gehhilfen</a:t>
            </a:r>
          </a:p>
          <a:p>
            <a:pPr marL="457200" lvl="1" indent="0">
              <a:buNone/>
            </a:pPr>
            <a:endParaRPr lang="de-DE"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2. Anpassungsfähige Mobilitätshilfen</a:t>
            </a:r>
          </a:p>
          <a:p>
            <a:pPr marL="0" indent="0">
              <a:buNone/>
            </a:pPr>
            <a:r>
              <a:rPr lang="de-DE" sz="2400">
                <a:latin typeface="Verdana" panose="020B0604030504040204" pitchFamily="34" charset="0"/>
                <a:ea typeface="Verdana" panose="020B0604030504040204" pitchFamily="34" charset="0"/>
                <a:cs typeface="Verdana" panose="020B0604030504040204" pitchFamily="34" charset="0"/>
              </a:rPr>
              <a:t>3. </a:t>
            </a:r>
            <a:r>
              <a:rPr lang="de-DE" sz="2400" b="1">
                <a:latin typeface="Verdana" panose="020B0604030504040204" pitchFamily="34" charset="0"/>
                <a:ea typeface="Verdana" panose="020B0604030504040204" pitchFamily="34" charset="0"/>
                <a:cs typeface="Verdana" panose="020B0604030504040204" pitchFamily="34" charset="0"/>
              </a:rPr>
              <a:t>Hilfsmittel auf Maß</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21</a:t>
            </a:fld>
            <a:endParaRPr lang="de-LU"/>
          </a:p>
        </p:txBody>
      </p:sp>
    </p:spTree>
    <p:extLst>
      <p:ext uri="{BB962C8B-B14F-4D97-AF65-F5344CB8AC3E}">
        <p14:creationId xmlns:p14="http://schemas.microsoft.com/office/powerpoint/2010/main" val="387590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4016"/>
            <a:ext cx="2782711"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7. Prozeduren</a:t>
            </a:r>
            <a:endParaRPr lang="de-DE" sz="2400" dirty="0"/>
          </a:p>
        </p:txBody>
      </p:sp>
      <p:sp>
        <p:nvSpPr>
          <p:cNvPr id="3" name="Inhaltsplatzhalter 2"/>
          <p:cNvSpPr>
            <a:spLocks noGrp="1"/>
          </p:cNvSpPr>
          <p:nvPr>
            <p:ph idx="1"/>
          </p:nvPr>
        </p:nvSpPr>
        <p:spPr/>
        <p:txBody>
          <a:bodyPr>
            <a:normAutofit/>
          </a:bodyPr>
          <a:lstStyle/>
          <a:p>
            <a:pPr marL="0" indent="0">
              <a:buNone/>
            </a:pPr>
            <a:r>
              <a:rPr lang="de-DE" sz="2400" b="1" dirty="0">
                <a:latin typeface="Verdana" panose="020B0604030504040204" pitchFamily="34" charset="0"/>
                <a:ea typeface="Verdana" panose="020B0604030504040204" pitchFamily="34" charset="0"/>
                <a:cs typeface="Verdana" panose="020B0604030504040204" pitchFamily="34" charset="0"/>
              </a:rPr>
              <a:t>3. Hilfsmittel auf Maß</a:t>
            </a:r>
          </a:p>
          <a:p>
            <a:endParaRPr lang="de-DE" dirty="0"/>
          </a:p>
          <a:p>
            <a:pPr marL="0" indent="0">
              <a:buNone/>
            </a:pPr>
            <a:r>
              <a:rPr lang="de-DE" sz="2200" dirty="0">
                <a:latin typeface="Verdana" panose="020B0604030504040204" pitchFamily="34" charset="0"/>
                <a:ea typeface="Verdana" panose="020B0604030504040204" pitchFamily="34" charset="0"/>
                <a:cs typeface="Verdana" panose="020B0604030504040204" pitchFamily="34" charset="0"/>
              </a:rPr>
              <a:t>Die Prozedur für diese Mobilitätshilfen auf Maß ist identisch zur der, der anpassungsfähigen Mobilitätshilfen, außer dass zusätzlich zum Antrag im multidisziplinären Team die Anfrage auf Kostenübernahme dem </a:t>
            </a:r>
            <a:r>
              <a:rPr lang="de-DE" sz="2200" b="1" dirty="0">
                <a:latin typeface="Verdana" panose="020B0604030504040204" pitchFamily="34" charset="0"/>
                <a:ea typeface="Verdana" panose="020B0604030504040204" pitchFamily="34" charset="0"/>
                <a:cs typeface="Verdana" panose="020B0604030504040204" pitchFamily="34" charset="0"/>
              </a:rPr>
              <a:t>Verwaltungsrat </a:t>
            </a:r>
            <a:r>
              <a:rPr lang="de-DE" sz="2200" dirty="0">
                <a:latin typeface="Verdana" panose="020B0604030504040204" pitchFamily="34" charset="0"/>
                <a:ea typeface="Verdana" panose="020B0604030504040204" pitchFamily="34" charset="0"/>
                <a:cs typeface="Verdana" panose="020B0604030504040204" pitchFamily="34" charset="0"/>
              </a:rPr>
              <a:t>vorgelegt werden muss. </a:t>
            </a:r>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22</a:t>
            </a:fld>
            <a:endParaRPr lang="de-LU"/>
          </a:p>
        </p:txBody>
      </p:sp>
    </p:spTree>
    <p:extLst>
      <p:ext uri="{BB962C8B-B14F-4D97-AF65-F5344CB8AC3E}">
        <p14:creationId xmlns:p14="http://schemas.microsoft.com/office/powerpoint/2010/main" val="97576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94016"/>
            <a:ext cx="3572933"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8. Konkrete Beispiele</a:t>
            </a:r>
          </a:p>
        </p:txBody>
      </p:sp>
      <p:sp>
        <p:nvSpPr>
          <p:cNvPr id="3" name="Inhaltsplatzhalter 2"/>
          <p:cNvSpPr>
            <a:spLocks noGrp="1"/>
          </p:cNvSpPr>
          <p:nvPr>
            <p:ph idx="1"/>
          </p:nvPr>
        </p:nvSpPr>
        <p:spPr>
          <a:xfrm>
            <a:off x="457200" y="1600200"/>
            <a:ext cx="8363272" cy="4525963"/>
          </a:xfrm>
        </p:spPr>
        <p:txBody>
          <a:bodyPr>
            <a:normAutofit fontScale="70000" lnSpcReduction="20000"/>
          </a:bodyPr>
          <a:lstStyle/>
          <a:p>
            <a:r>
              <a:rPr lang="de-DE" dirty="0"/>
              <a:t>Sie benötigen eine neue Mobilitätshilfe und haben eine Verordnung datiert vom 28. Juni 2017. </a:t>
            </a:r>
          </a:p>
          <a:p>
            <a:pPr lvl="1"/>
            <a:r>
              <a:rPr lang="de-DE" dirty="0"/>
              <a:t>Diesen Antrag müssen Sie bei Ihrer Krankenkasse einreichen. </a:t>
            </a:r>
          </a:p>
          <a:p>
            <a:pPr marL="457200" lvl="1" indent="0">
              <a:buNone/>
            </a:pPr>
            <a:r>
              <a:rPr lang="de-DE" dirty="0"/>
              <a:t> </a:t>
            </a:r>
          </a:p>
          <a:p>
            <a:r>
              <a:rPr lang="de-DE" dirty="0"/>
              <a:t>Sie benötigen zum ersten Mal eine Mobilitätshilfe ab dem 01. Juli 2017. </a:t>
            </a:r>
          </a:p>
          <a:p>
            <a:pPr lvl="1"/>
            <a:r>
              <a:rPr lang="de-DE" dirty="0"/>
              <a:t>Kontaktieren Sie die Dienststelle, die mit Ihnen einen Termin vereinbaren wird, um Ihnen alles Weitere zu erklären.  </a:t>
            </a:r>
          </a:p>
          <a:p>
            <a:endParaRPr lang="de-DE" dirty="0"/>
          </a:p>
          <a:p>
            <a:r>
              <a:rPr lang="de-DE" dirty="0"/>
              <a:t>Sie benötigen eine Erneuerung der gleichen Mobilitätshilfe am 4. Juli 2017. </a:t>
            </a:r>
          </a:p>
          <a:p>
            <a:pPr lvl="1"/>
            <a:r>
              <a:rPr lang="de-DE" dirty="0"/>
              <a:t>Wenden Sie sich hierfür an die Dienststelle für Selbstbestimmtes Leben. </a:t>
            </a:r>
          </a:p>
          <a:p>
            <a:pPr lvl="1"/>
            <a:r>
              <a:rPr lang="de-DE" dirty="0"/>
              <a:t>Die Dienststelle prüft, ob die Erneuerungsfrist vorbei ist, und leitet alle weiteren Schritte zum Erhalt mit Ihnen in die Wege.  </a:t>
            </a:r>
          </a:p>
          <a:p>
            <a:pPr marL="457200" lvl="1"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23</a:t>
            </a:fld>
            <a:endParaRPr lang="de-LU"/>
          </a:p>
        </p:txBody>
      </p:sp>
    </p:spTree>
    <p:extLst>
      <p:ext uri="{BB962C8B-B14F-4D97-AF65-F5344CB8AC3E}">
        <p14:creationId xmlns:p14="http://schemas.microsoft.com/office/powerpoint/2010/main" val="43878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267" y="105304"/>
            <a:ext cx="3516489"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8. Konkrete Beispiele</a:t>
            </a:r>
            <a:endParaRPr lang="de-DE" sz="2400" dirty="0"/>
          </a:p>
        </p:txBody>
      </p:sp>
      <p:sp>
        <p:nvSpPr>
          <p:cNvPr id="3" name="Inhaltsplatzhalter 2"/>
          <p:cNvSpPr>
            <a:spLocks noGrp="1"/>
          </p:cNvSpPr>
          <p:nvPr>
            <p:ph idx="1"/>
          </p:nvPr>
        </p:nvSpPr>
        <p:spPr/>
        <p:txBody>
          <a:bodyPr>
            <a:normAutofit fontScale="55000" lnSpcReduction="20000"/>
          </a:bodyPr>
          <a:lstStyle/>
          <a:p>
            <a:r>
              <a:rPr lang="de-DE" sz="3600" dirty="0"/>
              <a:t>Sie haben eine medizinische Verordnung, welche auf den 29.06.17 datiert ist und stellen Ihre Anfrage bei der Krankenkasse. Sie erhalten ihre Mobilitätshilfe aber erst im August 2017 und sind zwischenzeitlich von der Deutschsprachigen in die Französischsprachige Gemeinschaft umgezogen. </a:t>
            </a:r>
          </a:p>
          <a:p>
            <a:pPr lvl="1"/>
            <a:r>
              <a:rPr lang="de-DE" sz="3600" dirty="0"/>
              <a:t>Die Abrechnung läuft dann trotzdem über die Deutschsprachige Gemeinschaft (Doc N), da der Nutznießer zum Zeitpunkt der Verordnung dort wohnte </a:t>
            </a:r>
          </a:p>
          <a:p>
            <a:pPr marL="457200" lvl="1" indent="0">
              <a:buNone/>
            </a:pPr>
            <a:endParaRPr lang="de-DE" sz="3600" dirty="0"/>
          </a:p>
          <a:p>
            <a:r>
              <a:rPr lang="de-DE" sz="3600" dirty="0"/>
              <a:t>Eine Mobilitätshilfe wurde am 30.06.17, für einen Nutznießer der wohnhaft in der Deutschsprachigen Gemeinschaft ist, verordnet, jedoch erst nach dem 30.06.2018 ausgeliefert. Dies durch eine sehr lange Prozedur. </a:t>
            </a:r>
          </a:p>
          <a:p>
            <a:pPr lvl="1"/>
            <a:r>
              <a:rPr lang="de-DE" sz="3600" dirty="0"/>
              <a:t>Die Krankenkasse schickt die Rechnung direkt an die Dienststelle, da die Übergangsperiode abgeschlossen ist. </a:t>
            </a:r>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24</a:t>
            </a:fld>
            <a:endParaRPr lang="de-LU"/>
          </a:p>
        </p:txBody>
      </p:sp>
    </p:spTree>
    <p:extLst>
      <p:ext uri="{BB962C8B-B14F-4D97-AF65-F5344CB8AC3E}">
        <p14:creationId xmlns:p14="http://schemas.microsoft.com/office/powerpoint/2010/main" val="417442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556" y="105304"/>
            <a:ext cx="3493911"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8. Konkrete Beispiele</a:t>
            </a:r>
            <a:endParaRPr lang="de-DE" sz="2400" dirty="0"/>
          </a:p>
        </p:txBody>
      </p:sp>
      <p:sp>
        <p:nvSpPr>
          <p:cNvPr id="3" name="Inhaltsplatzhalter 2"/>
          <p:cNvSpPr>
            <a:spLocks noGrp="1"/>
          </p:cNvSpPr>
          <p:nvPr>
            <p:ph idx="1"/>
          </p:nvPr>
        </p:nvSpPr>
        <p:spPr/>
        <p:txBody>
          <a:bodyPr>
            <a:normAutofit fontScale="70000" lnSpcReduction="20000"/>
          </a:bodyPr>
          <a:lstStyle/>
          <a:p>
            <a:r>
              <a:rPr lang="de-DE" dirty="0"/>
              <a:t>Ein Nutznießer aus der DG hat seit dem 01.08.2011 einen Ausleihvertrag für einen </a:t>
            </a:r>
            <a:r>
              <a:rPr lang="de-DE" dirty="0" err="1"/>
              <a:t>Modularrollstuhl</a:t>
            </a:r>
            <a:r>
              <a:rPr lang="de-DE" dirty="0"/>
              <a:t> im APWH. Ab dem 01.07.17 wird die Finanzierung der Ausleihverträge seitens der DSL übernommen. Am 03.08.17 reicht der Nutznießer einen Antrag für den Wechsel zu einem Multipositionsrollstuhl ein. </a:t>
            </a:r>
          </a:p>
          <a:p>
            <a:pPr lvl="1"/>
            <a:r>
              <a:rPr lang="de-DE" dirty="0"/>
              <a:t>Hier kann ein neuer Ausleihvertrag gemacht werden. </a:t>
            </a:r>
          </a:p>
          <a:p>
            <a:endParaRPr lang="de-DE" dirty="0"/>
          </a:p>
          <a:p>
            <a:r>
              <a:rPr lang="de-DE" dirty="0"/>
              <a:t>Ein Nutznießer aus der DG hat seit dem 01.08.2011 einen Ausleihvertrag für einen </a:t>
            </a:r>
            <a:r>
              <a:rPr lang="de-DE" dirty="0" err="1"/>
              <a:t>Modularrollstuhl</a:t>
            </a:r>
            <a:r>
              <a:rPr lang="de-DE" dirty="0"/>
              <a:t> im APWH. Ab dem 01.07.17 wird die Finanzierung der Ausleihverträge seitens der DSL übernommen. Am 03.08.17 möchte der Nutznießer zu einem Standardrollstuhl wechseln. </a:t>
            </a:r>
          </a:p>
          <a:p>
            <a:pPr lvl="1"/>
            <a:r>
              <a:rPr lang="de-DE" dirty="0"/>
              <a:t>Dies ist über das </a:t>
            </a:r>
            <a:r>
              <a:rPr lang="de-DE" dirty="0" err="1"/>
              <a:t>Ausleihystem</a:t>
            </a:r>
            <a:r>
              <a:rPr lang="de-DE" dirty="0"/>
              <a:t> nicht möglich, da die DSL nicht für die Standardversorgung in den </a:t>
            </a:r>
            <a:r>
              <a:rPr lang="de-DE" dirty="0" err="1"/>
              <a:t>APWH’s</a:t>
            </a:r>
            <a:r>
              <a:rPr lang="de-DE" dirty="0"/>
              <a:t> zuständig ist. Diese Anfrage wird an das jeweilige APWH weitergeleitet.  </a:t>
            </a:r>
          </a:p>
          <a:p>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25</a:t>
            </a:fld>
            <a:endParaRPr lang="de-LU"/>
          </a:p>
        </p:txBody>
      </p:sp>
    </p:spTree>
    <p:extLst>
      <p:ext uri="{BB962C8B-B14F-4D97-AF65-F5344CB8AC3E}">
        <p14:creationId xmlns:p14="http://schemas.microsoft.com/office/powerpoint/2010/main" val="396018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2852936"/>
            <a:ext cx="8229600" cy="3273227"/>
          </a:xfrm>
        </p:spPr>
        <p:txBody>
          <a:bodyPr>
            <a:normAutofit/>
          </a:bodyPr>
          <a:lstStyle/>
          <a:p>
            <a:pPr marL="0" indent="0" algn="ctr">
              <a:buNone/>
            </a:pPr>
            <a:r>
              <a:rPr lang="de-DE" sz="4000"/>
              <a:t>Vielen Dank für Ihre Aufmerksamkeit</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26</a:t>
            </a:fld>
            <a:endParaRPr lang="de-LU"/>
          </a:p>
        </p:txBody>
      </p:sp>
    </p:spTree>
    <p:extLst>
      <p:ext uri="{BB962C8B-B14F-4D97-AF65-F5344CB8AC3E}">
        <p14:creationId xmlns:p14="http://schemas.microsoft.com/office/powerpoint/2010/main" val="172428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511" y="116594"/>
            <a:ext cx="2667000"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9. Fragen?</a:t>
            </a:r>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908" y="1679224"/>
            <a:ext cx="3933738" cy="3933738"/>
          </a:xfrm>
        </p:spPr>
      </p:pic>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27</a:t>
            </a:fld>
            <a:endParaRPr lang="de-LU"/>
          </a:p>
        </p:txBody>
      </p:sp>
    </p:spTree>
    <p:extLst>
      <p:ext uri="{BB962C8B-B14F-4D97-AF65-F5344CB8AC3E}">
        <p14:creationId xmlns:p14="http://schemas.microsoft.com/office/powerpoint/2010/main" val="10883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fik 9" descr="DSL_template_powerpoint_schlussseite.png"/>
          <p:cNvPicPr>
            <a:picLocks noChangeAspect="1"/>
          </p:cNvPicPr>
          <p:nvPr/>
        </p:nvPicPr>
        <p:blipFill>
          <a:blip r:embed="rId2" cstate="print"/>
          <a:stretch>
            <a:fillRect/>
          </a:stretch>
        </p:blipFill>
        <p:spPr>
          <a:xfrm>
            <a:off x="0" y="2420888"/>
            <a:ext cx="6372200" cy="2147689"/>
          </a:xfrm>
          <a:prstGeom prst="rect">
            <a:avLst/>
          </a:prstGeom>
        </p:spPr>
      </p:pic>
      <p:pic>
        <p:nvPicPr>
          <p:cNvPr id="6" name="Grafik 5" descr="dienststelle_fuer_selbstbestimmtes_leben_der_DG.jpg"/>
          <p:cNvPicPr>
            <a:picLocks noChangeAspect="1"/>
          </p:cNvPicPr>
          <p:nvPr/>
        </p:nvPicPr>
        <p:blipFill>
          <a:blip r:embed="rId3" cstate="print"/>
          <a:stretch>
            <a:fillRect/>
          </a:stretch>
        </p:blipFill>
        <p:spPr>
          <a:xfrm>
            <a:off x="539552" y="836712"/>
            <a:ext cx="5623375" cy="1224136"/>
          </a:xfrm>
          <a:prstGeom prst="rect">
            <a:avLst/>
          </a:prstGeom>
        </p:spPr>
      </p:pic>
      <p:sp>
        <p:nvSpPr>
          <p:cNvPr id="8" name="Textfeld 7"/>
          <p:cNvSpPr txBox="1"/>
          <p:nvPr/>
        </p:nvSpPr>
        <p:spPr>
          <a:xfrm>
            <a:off x="899592" y="2987660"/>
            <a:ext cx="3168352" cy="369332"/>
          </a:xfrm>
          <a:prstGeom prst="rect">
            <a:avLst/>
          </a:prstGeom>
          <a:noFill/>
        </p:spPr>
        <p:txBody>
          <a:bodyPr wrap="square" rtlCol="0" anchor="t">
            <a:spAutoFit/>
          </a:bodyPr>
          <a:lstStyle/>
          <a:p>
            <a:endParaRPr lang="de-LU" b="1">
              <a:solidFill>
                <a:schemeClr val="bg1"/>
              </a:solidFill>
              <a:latin typeface="Verdana" pitchFamily="34" charset="0"/>
              <a:ea typeface="Verdana" pitchFamily="34" charset="0"/>
              <a:cs typeface="Verdana" pitchFamily="34" charset="0"/>
            </a:endParaRPr>
          </a:p>
        </p:txBody>
      </p:sp>
      <p:sp>
        <p:nvSpPr>
          <p:cNvPr id="9" name="Textfeld 8"/>
          <p:cNvSpPr txBox="1"/>
          <p:nvPr/>
        </p:nvSpPr>
        <p:spPr>
          <a:xfrm>
            <a:off x="892841" y="3419708"/>
            <a:ext cx="5479359" cy="369332"/>
          </a:xfrm>
          <a:prstGeom prst="rect">
            <a:avLst/>
          </a:prstGeom>
          <a:noFill/>
        </p:spPr>
        <p:txBody>
          <a:bodyPr wrap="square" rtlCol="0">
            <a:spAutoFit/>
          </a:bodyPr>
          <a:lstStyle/>
          <a:p>
            <a:r>
              <a:rPr lang="de-LU" dirty="0">
                <a:solidFill>
                  <a:schemeClr val="bg1"/>
                </a:solidFill>
                <a:latin typeface="Verdana" pitchFamily="34" charset="0"/>
                <a:ea typeface="Verdana" pitchFamily="34" charset="0"/>
                <a:cs typeface="Verdana" pitchFamily="34" charset="0"/>
              </a:rPr>
              <a:t>mobilitaetshilfen@selbstbestimmt.be</a:t>
            </a:r>
          </a:p>
        </p:txBody>
      </p:sp>
      <p:pic>
        <p:nvPicPr>
          <p:cNvPr id="7" name="Grafik 6"/>
          <p:cNvPicPr>
            <a:picLocks noChangeAspect="1"/>
          </p:cNvPicPr>
          <p:nvPr/>
        </p:nvPicPr>
        <p:blipFill>
          <a:blip r:embed="rId4"/>
          <a:stretch>
            <a:fillRect/>
          </a:stretch>
        </p:blipFill>
        <p:spPr>
          <a:xfrm>
            <a:off x="643669" y="4653136"/>
            <a:ext cx="7677150" cy="2171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599" y="214489"/>
            <a:ext cx="3352801" cy="948266"/>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1. Einleitung</a:t>
            </a:r>
          </a:p>
        </p:txBody>
      </p:sp>
      <p:sp>
        <p:nvSpPr>
          <p:cNvPr id="3" name="Inhaltsplatzhalter 2"/>
          <p:cNvSpPr>
            <a:spLocks noGrp="1"/>
          </p:cNvSpPr>
          <p:nvPr>
            <p:ph idx="1"/>
          </p:nvPr>
        </p:nvSpPr>
        <p:spPr>
          <a:xfrm>
            <a:off x="1043608" y="2492896"/>
            <a:ext cx="7643192" cy="3240360"/>
          </a:xfrm>
        </p:spPr>
        <p:txBody>
          <a:bodyPr>
            <a:normAutofit/>
          </a:bodyPr>
          <a:lstStyle/>
          <a:p>
            <a:r>
              <a:rPr lang="de-DE" sz="2200" dirty="0">
                <a:latin typeface="Verdana" panose="020B0604030504040204" pitchFamily="34" charset="0"/>
                <a:ea typeface="Verdana" panose="020B0604030504040204" pitchFamily="34" charset="0"/>
                <a:cs typeface="Verdana" panose="020B0604030504040204" pitchFamily="34" charset="0"/>
              </a:rPr>
              <a:t>6te Staatsreform</a:t>
            </a:r>
          </a:p>
          <a:p>
            <a:r>
              <a:rPr lang="de-DE" sz="2200" dirty="0">
                <a:latin typeface="Verdana" panose="020B0604030504040204" pitchFamily="34" charset="0"/>
                <a:ea typeface="Verdana" panose="020B0604030504040204" pitchFamily="34" charset="0"/>
                <a:cs typeface="Verdana" panose="020B0604030504040204" pitchFamily="34" charset="0"/>
              </a:rPr>
              <a:t>AG</a:t>
            </a:r>
          </a:p>
          <a:p>
            <a:r>
              <a:rPr lang="de-DE" sz="2200" dirty="0">
                <a:latin typeface="Verdana" panose="020B0604030504040204" pitchFamily="34" charset="0"/>
                <a:ea typeface="Verdana" panose="020B0604030504040204" pitchFamily="34" charset="0"/>
                <a:cs typeface="Verdana" panose="020B0604030504040204" pitchFamily="34" charset="0"/>
              </a:rPr>
              <a:t>Verschiedene Mobilitätshilfen </a:t>
            </a:r>
          </a:p>
          <a:p>
            <a:pPr marL="0" indent="0">
              <a:buNone/>
            </a:pPr>
            <a:r>
              <a:rPr lang="de-DE" sz="2200" dirty="0">
                <a:latin typeface="Verdana" panose="020B0604030504040204" pitchFamily="34" charset="0"/>
                <a:ea typeface="Verdana" panose="020B0604030504040204" pitchFamily="34" charset="0"/>
                <a:cs typeface="Verdana" panose="020B0604030504040204" pitchFamily="34" charset="0"/>
              </a:rPr>
              <a:t>	</a:t>
            </a:r>
            <a:r>
              <a:rPr lang="de-DE" sz="2000" dirty="0">
                <a:latin typeface="Verdana" panose="020B0604030504040204" pitchFamily="34" charset="0"/>
                <a:ea typeface="Verdana" panose="020B0604030504040204" pitchFamily="34" charset="0"/>
                <a:cs typeface="Verdana" panose="020B0604030504040204" pitchFamily="34" charset="0"/>
              </a:rPr>
              <a:t>(Standard, Anpassungsfähig und auf Maß) </a:t>
            </a:r>
          </a:p>
          <a:p>
            <a:r>
              <a:rPr lang="de-DE" sz="2200" dirty="0">
                <a:latin typeface="Verdana" panose="020B0604030504040204" pitchFamily="34" charset="0"/>
                <a:ea typeface="Verdana" panose="020B0604030504040204" pitchFamily="34" charset="0"/>
                <a:cs typeface="Verdana" panose="020B0604030504040204" pitchFamily="34" charset="0"/>
              </a:rPr>
              <a:t>Verschiedene Prozeduren</a:t>
            </a:r>
          </a:p>
        </p:txBody>
      </p:sp>
      <p:sp>
        <p:nvSpPr>
          <p:cNvPr id="4" name="Fußzeilenplatzhalter 3"/>
          <p:cNvSpPr>
            <a:spLocks noGrp="1"/>
          </p:cNvSpPr>
          <p:nvPr>
            <p:ph type="ftr" sz="quarter" idx="11"/>
          </p:nvPr>
        </p:nvSpPr>
        <p:spPr/>
        <p:txBody>
          <a:bodyPr/>
          <a:lstStyle/>
          <a:p>
            <a:r>
              <a:rPr lang="de-LU"/>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3</a:t>
            </a:fld>
            <a:endParaRPr lang="de-LU"/>
          </a:p>
        </p:txBody>
      </p:sp>
    </p:spTree>
    <p:extLst>
      <p:ext uri="{BB962C8B-B14F-4D97-AF65-F5344CB8AC3E}">
        <p14:creationId xmlns:p14="http://schemas.microsoft.com/office/powerpoint/2010/main" val="161485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311" y="-47625"/>
            <a:ext cx="3200400" cy="1417638"/>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Verschiedene Mobilitätshilfen</a:t>
            </a:r>
          </a:p>
        </p:txBody>
      </p:sp>
      <p:sp>
        <p:nvSpPr>
          <p:cNvPr id="3" name="Inhaltsplatzhalter 2"/>
          <p:cNvSpPr>
            <a:spLocks noGrp="1"/>
          </p:cNvSpPr>
          <p:nvPr>
            <p:ph idx="1"/>
          </p:nvPr>
        </p:nvSpPr>
        <p:spPr/>
        <p:txBody>
          <a:bodyPr>
            <a:normAutofit fontScale="77500" lnSpcReduction="20000"/>
          </a:bodyPr>
          <a:lstStyle/>
          <a:p>
            <a:r>
              <a:rPr lang="de-DE" dirty="0">
                <a:latin typeface="Verdana" panose="020B0604030504040204" pitchFamily="34" charset="0"/>
                <a:ea typeface="Verdana" panose="020B0604030504040204" pitchFamily="34" charset="0"/>
                <a:cs typeface="Verdana" panose="020B0604030504040204" pitchFamily="34" charset="0"/>
              </a:rPr>
              <a:t>Standardmobilitätshilfen:</a:t>
            </a:r>
          </a:p>
          <a:p>
            <a:pPr lvl="1"/>
            <a:r>
              <a:rPr lang="de-DE" sz="2600" dirty="0">
                <a:latin typeface="Verdana" panose="020B0604030504040204" pitchFamily="34" charset="0"/>
                <a:ea typeface="Verdana" panose="020B0604030504040204" pitchFamily="34" charset="0"/>
                <a:cs typeface="Verdana" panose="020B0604030504040204" pitchFamily="34" charset="0"/>
              </a:rPr>
              <a:t>Standardrollstuhl</a:t>
            </a:r>
          </a:p>
          <a:p>
            <a:pPr lvl="1"/>
            <a:r>
              <a:rPr lang="de-DE" sz="2600" dirty="0">
                <a:latin typeface="Verdana" panose="020B0604030504040204" pitchFamily="34" charset="0"/>
                <a:ea typeface="Verdana" panose="020B0604030504040204" pitchFamily="34" charset="0"/>
                <a:cs typeface="Verdana" panose="020B0604030504040204" pitchFamily="34" charset="0"/>
              </a:rPr>
              <a:t>Gehhilfen</a:t>
            </a:r>
          </a:p>
          <a:p>
            <a:pPr lvl="1"/>
            <a:r>
              <a:rPr lang="de-DE" sz="2600" dirty="0">
                <a:latin typeface="Verdana" panose="020B0604030504040204" pitchFamily="34" charset="0"/>
                <a:ea typeface="Verdana" panose="020B0604030504040204" pitchFamily="34" charset="0"/>
                <a:cs typeface="Verdana" panose="020B0604030504040204" pitchFamily="34" charset="0"/>
              </a:rPr>
              <a:t>Standard-</a:t>
            </a:r>
            <a:r>
              <a:rPr lang="de-DE" sz="2600" dirty="0" err="1">
                <a:latin typeface="Verdana" panose="020B0604030504040204" pitchFamily="34" charset="0"/>
                <a:ea typeface="Verdana" panose="020B0604030504040204" pitchFamily="34" charset="0"/>
                <a:cs typeface="Verdana" panose="020B0604030504040204" pitchFamily="34" charset="0"/>
              </a:rPr>
              <a:t>Antidekubituskissen</a:t>
            </a:r>
            <a:endParaRPr lang="de-DE" sz="2600" dirty="0">
              <a:latin typeface="Verdana" panose="020B0604030504040204" pitchFamily="34" charset="0"/>
              <a:ea typeface="Verdana" panose="020B0604030504040204" pitchFamily="34" charset="0"/>
              <a:cs typeface="Verdana" panose="020B0604030504040204" pitchFamily="34" charset="0"/>
            </a:endParaRPr>
          </a:p>
          <a:p>
            <a:r>
              <a:rPr lang="de-DE" dirty="0" err="1">
                <a:latin typeface="Verdana" panose="020B0604030504040204" pitchFamily="34" charset="0"/>
                <a:ea typeface="Verdana" panose="020B0604030504040204" pitchFamily="34" charset="0"/>
                <a:cs typeface="Verdana" panose="020B0604030504040204" pitchFamily="34" charset="0"/>
              </a:rPr>
              <a:t>Anpassunsfähige</a:t>
            </a:r>
            <a:r>
              <a:rPr lang="de-DE" dirty="0">
                <a:latin typeface="Verdana" panose="020B0604030504040204" pitchFamily="34" charset="0"/>
                <a:ea typeface="Verdana" panose="020B0604030504040204" pitchFamily="34" charset="0"/>
                <a:cs typeface="Verdana" panose="020B0604030504040204" pitchFamily="34" charset="0"/>
              </a:rPr>
              <a:t> Mobilitätshilfen:</a:t>
            </a:r>
          </a:p>
          <a:p>
            <a:pPr lvl="1"/>
            <a:r>
              <a:rPr lang="de-DE" sz="2600" dirty="0">
                <a:latin typeface="Verdana" panose="020B0604030504040204" pitchFamily="34" charset="0"/>
                <a:ea typeface="Verdana" panose="020B0604030504040204" pitchFamily="34" charset="0"/>
                <a:cs typeface="Verdana" panose="020B0604030504040204" pitchFamily="34" charset="0"/>
              </a:rPr>
              <a:t>alle Mobilitätshilfen, die aufgrund </a:t>
            </a:r>
            <a:r>
              <a:rPr lang="de-DE" sz="2600" b="1" dirty="0">
                <a:latin typeface="Verdana" panose="020B0604030504040204" pitchFamily="34" charset="0"/>
                <a:ea typeface="Verdana" panose="020B0604030504040204" pitchFamily="34" charset="0"/>
                <a:cs typeface="Verdana" panose="020B0604030504040204" pitchFamily="34" charset="0"/>
              </a:rPr>
              <a:t>serienmäßig</a:t>
            </a:r>
            <a:r>
              <a:rPr lang="de-DE" sz="2600" dirty="0">
                <a:latin typeface="Verdana" panose="020B0604030504040204" pitchFamily="34" charset="0"/>
                <a:ea typeface="Verdana" panose="020B0604030504040204" pitchFamily="34" charset="0"/>
                <a:cs typeface="Verdana" panose="020B0604030504040204" pitchFamily="34" charset="0"/>
              </a:rPr>
              <a:t> bestehender Anpassungsmöglichkeiten an die Bedürfnisse der Nutznießer angepasst werden können.</a:t>
            </a:r>
          </a:p>
          <a:p>
            <a:pPr lvl="1"/>
            <a:r>
              <a:rPr lang="de-DE" sz="2600" dirty="0" err="1">
                <a:latin typeface="Verdana" panose="020B0604030504040204" pitchFamily="34" charset="0"/>
                <a:ea typeface="Verdana" panose="020B0604030504040204" pitchFamily="34" charset="0"/>
                <a:cs typeface="Verdana" panose="020B0604030504040204" pitchFamily="34" charset="0"/>
              </a:rPr>
              <a:t>Modularrollstuhl</a:t>
            </a:r>
            <a:r>
              <a:rPr lang="de-DE" sz="2600" dirty="0">
                <a:latin typeface="Verdana" panose="020B0604030504040204" pitchFamily="34" charset="0"/>
                <a:ea typeface="Verdana" panose="020B0604030504040204" pitchFamily="34" charset="0"/>
                <a:cs typeface="Verdana" panose="020B0604030504040204" pitchFamily="34" charset="0"/>
              </a:rPr>
              <a:t>, Multipositionsrollstuhl, Aktivrollstuhl, elektrischer Rollstuhl, …</a:t>
            </a:r>
          </a:p>
          <a:p>
            <a:r>
              <a:rPr lang="de-DE" dirty="0">
                <a:latin typeface="Verdana" panose="020B0604030504040204" pitchFamily="34" charset="0"/>
                <a:ea typeface="Verdana" panose="020B0604030504040204" pitchFamily="34" charset="0"/>
                <a:cs typeface="Verdana" panose="020B0604030504040204" pitchFamily="34" charset="0"/>
              </a:rPr>
              <a:t>Mobilitätshilfen auf Maß: </a:t>
            </a:r>
          </a:p>
          <a:p>
            <a:pPr lvl="1"/>
            <a:r>
              <a:rPr lang="de-DE" sz="2600" dirty="0">
                <a:latin typeface="Verdana" panose="020B0604030504040204" pitchFamily="34" charset="0"/>
                <a:ea typeface="Verdana" panose="020B0604030504040204" pitchFamily="34" charset="0"/>
                <a:cs typeface="Verdana" panose="020B0604030504040204" pitchFamily="34" charset="0"/>
              </a:rPr>
              <a:t>Mobilitätshilfen, die </a:t>
            </a:r>
            <a:r>
              <a:rPr lang="de-DE" sz="2600" b="1" dirty="0">
                <a:latin typeface="Verdana" panose="020B0604030504040204" pitchFamily="34" charset="0"/>
                <a:ea typeface="Verdana" panose="020B0604030504040204" pitchFamily="34" charset="0"/>
                <a:cs typeface="Verdana" panose="020B0604030504040204" pitchFamily="34" charset="0"/>
              </a:rPr>
              <a:t>nicht</a:t>
            </a:r>
            <a:r>
              <a:rPr lang="de-DE" sz="2600" dirty="0">
                <a:latin typeface="Verdana" panose="020B0604030504040204" pitchFamily="34" charset="0"/>
                <a:ea typeface="Verdana" panose="020B0604030504040204" pitchFamily="34" charset="0"/>
                <a:cs typeface="Verdana" panose="020B0604030504040204" pitchFamily="34" charset="0"/>
              </a:rPr>
              <a:t> aufgrund </a:t>
            </a:r>
            <a:r>
              <a:rPr lang="de-DE" sz="2600" b="1" dirty="0">
                <a:latin typeface="Verdana" panose="020B0604030504040204" pitchFamily="34" charset="0"/>
                <a:ea typeface="Verdana" panose="020B0604030504040204" pitchFamily="34" charset="0"/>
                <a:cs typeface="Verdana" panose="020B0604030504040204" pitchFamily="34" charset="0"/>
              </a:rPr>
              <a:t>serienmäßig </a:t>
            </a:r>
            <a:r>
              <a:rPr lang="de-DE" sz="2600" dirty="0">
                <a:latin typeface="Verdana" panose="020B0604030504040204" pitchFamily="34" charset="0"/>
                <a:ea typeface="Verdana" panose="020B0604030504040204" pitchFamily="34" charset="0"/>
                <a:cs typeface="Verdana" panose="020B0604030504040204" pitchFamily="34" charset="0"/>
              </a:rPr>
              <a:t>bestehender Anpassungsmöglichkeiten sondern durch </a:t>
            </a:r>
            <a:r>
              <a:rPr lang="de-DE" sz="2600" b="1" dirty="0">
                <a:latin typeface="Verdana" panose="020B0604030504040204" pitchFamily="34" charset="0"/>
                <a:ea typeface="Verdana" panose="020B0604030504040204" pitchFamily="34" charset="0"/>
                <a:cs typeface="Verdana" panose="020B0604030504040204" pitchFamily="34" charset="0"/>
              </a:rPr>
              <a:t>Maßanfertigung </a:t>
            </a:r>
            <a:r>
              <a:rPr lang="de-DE" sz="2600" dirty="0">
                <a:latin typeface="Verdana" panose="020B0604030504040204" pitchFamily="34" charset="0"/>
                <a:ea typeface="Verdana" panose="020B0604030504040204" pitchFamily="34" charset="0"/>
                <a:cs typeface="Verdana" panose="020B0604030504040204" pitchFamily="34" charset="0"/>
              </a:rPr>
              <a:t>an die individuellen Bedürfnisse der Nutznießer angepasst werden. </a:t>
            </a:r>
          </a:p>
        </p:txBody>
      </p:sp>
      <p:sp>
        <p:nvSpPr>
          <p:cNvPr id="4" name="Fußzeilenplatzhalter 3"/>
          <p:cNvSpPr>
            <a:spLocks noGrp="1"/>
          </p:cNvSpPr>
          <p:nvPr>
            <p:ph type="ftr" sz="quarter" idx="11"/>
          </p:nvPr>
        </p:nvSpPr>
        <p:spPr/>
        <p:txBody>
          <a:bodyPr/>
          <a:lstStyle/>
          <a:p>
            <a:r>
              <a:rPr lang="de-LU"/>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4</a:t>
            </a:fld>
            <a:endParaRPr lang="de-LU"/>
          </a:p>
        </p:txBody>
      </p:sp>
    </p:spTree>
    <p:extLst>
      <p:ext uri="{BB962C8B-B14F-4D97-AF65-F5344CB8AC3E}">
        <p14:creationId xmlns:p14="http://schemas.microsoft.com/office/powerpoint/2010/main" val="44278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4178" y="112889"/>
            <a:ext cx="3612444" cy="1143000"/>
          </a:xfrm>
        </p:spPr>
        <p:txBody>
          <a:bodyPr>
            <a:no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2. Derzeitige </a:t>
            </a:r>
            <a:b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Prozedur</a:t>
            </a:r>
          </a:p>
        </p:txBody>
      </p:sp>
      <p:sp>
        <p:nvSpPr>
          <p:cNvPr id="3" name="Inhaltsplatzhalter 2"/>
          <p:cNvSpPr>
            <a:spLocks noGrp="1"/>
          </p:cNvSpPr>
          <p:nvPr>
            <p:ph idx="1"/>
          </p:nvPr>
        </p:nvSpPr>
        <p:spPr/>
        <p:txBody>
          <a:bodyPr>
            <a:normAutofit/>
          </a:bodyPr>
          <a:lstStyle/>
          <a:p>
            <a:r>
              <a:rPr lang="de-DE" sz="2200" dirty="0">
                <a:latin typeface="Verdana" panose="020B0604030504040204" pitchFamily="34" charset="0"/>
                <a:ea typeface="Verdana" panose="020B0604030504040204" pitchFamily="34" charset="0"/>
                <a:cs typeface="Verdana" panose="020B0604030504040204" pitchFamily="34" charset="0"/>
              </a:rPr>
              <a:t>LIKIV, </a:t>
            </a:r>
            <a:r>
              <a:rPr lang="de-DE" sz="2200" dirty="0" err="1">
                <a:latin typeface="Verdana" panose="020B0604030504040204" pitchFamily="34" charset="0"/>
                <a:ea typeface="Verdana" panose="020B0604030504040204" pitchFamily="34" charset="0"/>
                <a:cs typeface="Verdana" panose="020B0604030504040204" pitchFamily="34" charset="0"/>
              </a:rPr>
              <a:t>Bandagistes</a:t>
            </a:r>
            <a:r>
              <a:rPr lang="de-DE" sz="2200" dirty="0">
                <a:latin typeface="Verdana" panose="020B0604030504040204" pitchFamily="34" charset="0"/>
                <a:ea typeface="Verdana" panose="020B0604030504040204" pitchFamily="34" charset="0"/>
                <a:cs typeface="Verdana" panose="020B0604030504040204" pitchFamily="34" charset="0"/>
              </a:rPr>
              <a:t>- </a:t>
            </a:r>
            <a:r>
              <a:rPr lang="de-DE" sz="2200" dirty="0" err="1">
                <a:latin typeface="Verdana" panose="020B0604030504040204" pitchFamily="34" charset="0"/>
                <a:ea typeface="Verdana" panose="020B0604030504040204" pitchFamily="34" charset="0"/>
                <a:cs typeface="Verdana" panose="020B0604030504040204" pitchFamily="34" charset="0"/>
              </a:rPr>
              <a:t>Aides</a:t>
            </a:r>
            <a:r>
              <a:rPr lang="de-DE" sz="2200" dirty="0">
                <a:latin typeface="Verdana" panose="020B0604030504040204" pitchFamily="34" charset="0"/>
                <a:ea typeface="Verdana" panose="020B0604030504040204" pitchFamily="34" charset="0"/>
                <a:cs typeface="Verdana" panose="020B0604030504040204" pitchFamily="34" charset="0"/>
              </a:rPr>
              <a:t> à la </a:t>
            </a:r>
            <a:r>
              <a:rPr lang="de-DE" sz="2200" dirty="0" err="1">
                <a:latin typeface="Verdana" panose="020B0604030504040204" pitchFamily="34" charset="0"/>
                <a:ea typeface="Verdana" panose="020B0604030504040204" pitchFamily="34" charset="0"/>
                <a:cs typeface="Verdana" panose="020B0604030504040204" pitchFamily="34" charset="0"/>
              </a:rPr>
              <a:t>Mobilité</a:t>
            </a:r>
            <a:r>
              <a:rPr lang="de-DE" sz="2200" dirty="0">
                <a:latin typeface="Verdana" panose="020B0604030504040204" pitchFamily="34" charset="0"/>
                <a:ea typeface="Verdana" panose="020B0604030504040204" pitchFamily="34" charset="0"/>
                <a:cs typeface="Verdana" panose="020B0604030504040204" pitchFamily="34" charset="0"/>
              </a:rPr>
              <a:t>- Artikel 28§8 </a:t>
            </a:r>
          </a:p>
          <a:p>
            <a:r>
              <a:rPr lang="de-DE" sz="2200" dirty="0">
                <a:latin typeface="Verdana" panose="020B0604030504040204" pitchFamily="34" charset="0"/>
                <a:ea typeface="Verdana" panose="020B0604030504040204" pitchFamily="34" charset="0"/>
                <a:cs typeface="Verdana" panose="020B0604030504040204" pitchFamily="34" charset="0"/>
              </a:rPr>
              <a:t>Rolle der Krankenkasse </a:t>
            </a:r>
          </a:p>
          <a:p>
            <a:pPr lvl="1"/>
            <a:r>
              <a:rPr lang="de-DE" sz="2000" dirty="0">
                <a:latin typeface="Verdana" panose="020B0604030504040204" pitchFamily="34" charset="0"/>
                <a:ea typeface="Verdana" panose="020B0604030504040204" pitchFamily="34" charset="0"/>
                <a:cs typeface="Verdana" panose="020B0604030504040204" pitchFamily="34" charset="0"/>
              </a:rPr>
              <a:t>Überprüfung Anrecht</a:t>
            </a:r>
          </a:p>
          <a:p>
            <a:pPr lvl="1"/>
            <a:r>
              <a:rPr lang="de-DE" sz="2000" dirty="0">
                <a:latin typeface="Verdana" panose="020B0604030504040204" pitchFamily="34" charset="0"/>
                <a:ea typeface="Verdana" panose="020B0604030504040204" pitchFamily="34" charset="0"/>
                <a:cs typeface="Verdana" panose="020B0604030504040204" pitchFamily="34" charset="0"/>
              </a:rPr>
              <a:t>Finanzierung</a:t>
            </a:r>
          </a:p>
          <a:p>
            <a:pPr lvl="1"/>
            <a:r>
              <a:rPr lang="de-DE" sz="2000" dirty="0">
                <a:latin typeface="Verdana" panose="020B0604030504040204" pitchFamily="34" charset="0"/>
                <a:ea typeface="Verdana" panose="020B0604030504040204" pitchFamily="34" charset="0"/>
                <a:cs typeface="Verdana" panose="020B0604030504040204" pitchFamily="34" charset="0"/>
              </a:rPr>
              <a:t>Ausleihsystem im häuslichen Rahmen</a:t>
            </a:r>
          </a:p>
          <a:p>
            <a:pPr lvl="1"/>
            <a:r>
              <a:rPr lang="de-DE" sz="2000" dirty="0">
                <a:latin typeface="Verdana" panose="020B0604030504040204" pitchFamily="34" charset="0"/>
                <a:ea typeface="Verdana" panose="020B0604030504040204" pitchFamily="34" charset="0"/>
                <a:cs typeface="Verdana" panose="020B0604030504040204" pitchFamily="34" charset="0"/>
              </a:rPr>
              <a:t>Ausleihsystem in den </a:t>
            </a:r>
            <a:r>
              <a:rPr lang="de-DE" sz="2000" dirty="0" err="1">
                <a:latin typeface="Verdana" panose="020B0604030504040204" pitchFamily="34" charset="0"/>
                <a:ea typeface="Verdana" panose="020B0604030504040204" pitchFamily="34" charset="0"/>
                <a:cs typeface="Verdana" panose="020B0604030504040204" pitchFamily="34" charset="0"/>
              </a:rPr>
              <a:t>APWH‘s</a:t>
            </a:r>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200" dirty="0">
                <a:latin typeface="Verdana" panose="020B0604030504040204" pitchFamily="34" charset="0"/>
                <a:ea typeface="Verdana" panose="020B0604030504040204" pitchFamily="34" charset="0"/>
                <a:cs typeface="Verdana" panose="020B0604030504040204" pitchFamily="34" charset="0"/>
              </a:rPr>
              <a:t>Rolle der Dienststelle für Selbstbestimmtes Leben</a:t>
            </a:r>
          </a:p>
          <a:p>
            <a:pPr lvl="1"/>
            <a:r>
              <a:rPr lang="de-DE" sz="2000" dirty="0">
                <a:latin typeface="Verdana" panose="020B0604030504040204" pitchFamily="34" charset="0"/>
                <a:ea typeface="Verdana" panose="020B0604030504040204" pitchFamily="34" charset="0"/>
                <a:cs typeface="Verdana" panose="020B0604030504040204" pitchFamily="34" charset="0"/>
              </a:rPr>
              <a:t>Multidisziplinares Gutachten (Anlage 19bis)</a:t>
            </a:r>
          </a:p>
          <a:p>
            <a:pPr lvl="1"/>
            <a:r>
              <a:rPr lang="de-DE" sz="2000" dirty="0">
                <a:latin typeface="Verdana" panose="020B0604030504040204" pitchFamily="34" charset="0"/>
                <a:ea typeface="Verdana" panose="020B0604030504040204" pitchFamily="34" charset="0"/>
                <a:cs typeface="Verdana" panose="020B0604030504040204" pitchFamily="34" charset="0"/>
              </a:rPr>
              <a:t>Zusatzkosten der Erstversorgung</a:t>
            </a:r>
          </a:p>
          <a:p>
            <a:pPr lvl="1"/>
            <a:r>
              <a:rPr lang="de-DE" sz="2000" dirty="0">
                <a:latin typeface="Verdana" panose="020B0604030504040204" pitchFamily="34" charset="0"/>
                <a:ea typeface="Verdana" panose="020B0604030504040204" pitchFamily="34" charset="0"/>
                <a:cs typeface="Verdana" panose="020B0604030504040204" pitchFamily="34" charset="0"/>
              </a:rPr>
              <a:t>Zweitversorgung</a:t>
            </a:r>
          </a:p>
        </p:txBody>
      </p:sp>
      <p:sp>
        <p:nvSpPr>
          <p:cNvPr id="4" name="Fußzeilenplatzhalter 3"/>
          <p:cNvSpPr>
            <a:spLocks noGrp="1"/>
          </p:cNvSpPr>
          <p:nvPr>
            <p:ph type="ftr" sz="quarter" idx="11"/>
          </p:nvPr>
        </p:nvSpPr>
        <p:spPr/>
        <p:txBody>
          <a:bodyPr/>
          <a:lstStyle/>
          <a:p>
            <a:r>
              <a:rPr lang="de-LU"/>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5</a:t>
            </a:fld>
            <a:endParaRPr lang="de-LU"/>
          </a:p>
        </p:txBody>
      </p:sp>
    </p:spTree>
    <p:extLst>
      <p:ext uri="{BB962C8B-B14F-4D97-AF65-F5344CB8AC3E}">
        <p14:creationId xmlns:p14="http://schemas.microsoft.com/office/powerpoint/2010/main" val="74419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00" y="94016"/>
            <a:ext cx="3302000" cy="1143000"/>
          </a:xfrm>
        </p:spPr>
        <p:txBody>
          <a:bodyPr>
            <a:normAutofit/>
          </a:bodyPr>
          <a:lstStyle/>
          <a:p>
            <a:r>
              <a:rPr lang="de-DE" sz="240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Prozedur ab dem 1. Juli 2017</a:t>
            </a:r>
          </a:p>
        </p:txBody>
      </p:sp>
      <p:sp>
        <p:nvSpPr>
          <p:cNvPr id="3" name="Inhaltsplatzhalter 2"/>
          <p:cNvSpPr>
            <a:spLocks noGrp="1"/>
          </p:cNvSpPr>
          <p:nvPr>
            <p:ph idx="1"/>
          </p:nvPr>
        </p:nvSpPr>
        <p:spPr/>
        <p:txBody>
          <a:bodyPr>
            <a:normAutofit/>
          </a:bodyPr>
          <a:lstStyle/>
          <a:p>
            <a:r>
              <a:rPr lang="de-DE" sz="2200" dirty="0">
                <a:latin typeface="Verdana" panose="020B0604030504040204" pitchFamily="34" charset="0"/>
                <a:ea typeface="Verdana" panose="020B0604030504040204" pitchFamily="34" charset="0"/>
                <a:cs typeface="Verdana" panose="020B0604030504040204" pitchFamily="34" charset="0"/>
              </a:rPr>
              <a:t>Erlass der Regierung über die Mobilitätshilfen und Buch der Regelungen</a:t>
            </a:r>
          </a:p>
          <a:p>
            <a:r>
              <a:rPr lang="de-DE" sz="2200" dirty="0">
                <a:latin typeface="Verdana" panose="020B0604030504040204" pitchFamily="34" charset="0"/>
                <a:ea typeface="Verdana" panose="020B0604030504040204" pitchFamily="34" charset="0"/>
                <a:cs typeface="Verdana" panose="020B0604030504040204" pitchFamily="34" charset="0"/>
              </a:rPr>
              <a:t>Rolle der Dienststelle für Selbstbestimmtes Leben</a:t>
            </a:r>
          </a:p>
          <a:p>
            <a:pPr lvl="1"/>
            <a:r>
              <a:rPr lang="de-DE" sz="2000" b="1" dirty="0">
                <a:latin typeface="Verdana" panose="020B0604030504040204" pitchFamily="34" charset="0"/>
                <a:ea typeface="Verdana" panose="020B0604030504040204" pitchFamily="34" charset="0"/>
                <a:cs typeface="Verdana" panose="020B0604030504040204" pitchFamily="34" charset="0"/>
              </a:rPr>
              <a:t>Expertise </a:t>
            </a:r>
            <a:r>
              <a:rPr lang="de-DE" sz="2000" dirty="0">
                <a:latin typeface="Verdana" panose="020B0604030504040204" pitchFamily="34" charset="0"/>
                <a:ea typeface="Verdana" panose="020B0604030504040204" pitchFamily="34" charset="0"/>
                <a:cs typeface="Verdana" panose="020B0604030504040204" pitchFamily="34" charset="0"/>
              </a:rPr>
              <a:t>(Multidisziplinares Gutachten)</a:t>
            </a:r>
          </a:p>
          <a:p>
            <a:pPr lvl="1"/>
            <a:r>
              <a:rPr lang="de-DE" sz="2000" dirty="0">
                <a:latin typeface="Verdana" panose="020B0604030504040204" pitchFamily="34" charset="0"/>
                <a:ea typeface="Verdana" panose="020B0604030504040204" pitchFamily="34" charset="0"/>
                <a:cs typeface="Verdana" panose="020B0604030504040204" pitchFamily="34" charset="0"/>
              </a:rPr>
              <a:t>Überprüfung Anrecht</a:t>
            </a:r>
          </a:p>
          <a:p>
            <a:pPr lvl="1"/>
            <a:r>
              <a:rPr lang="de-DE" sz="2000" dirty="0">
                <a:latin typeface="Verdana" panose="020B0604030504040204" pitchFamily="34" charset="0"/>
                <a:ea typeface="Verdana" panose="020B0604030504040204" pitchFamily="34" charset="0"/>
                <a:cs typeface="Verdana" panose="020B0604030504040204" pitchFamily="34" charset="0"/>
              </a:rPr>
              <a:t>Finanzierung</a:t>
            </a:r>
          </a:p>
          <a:p>
            <a:pPr lvl="1"/>
            <a:r>
              <a:rPr lang="de-DE" sz="2000" dirty="0">
                <a:latin typeface="Verdana" panose="020B0604030504040204" pitchFamily="34" charset="0"/>
                <a:ea typeface="Verdana" panose="020B0604030504040204" pitchFamily="34" charset="0"/>
                <a:cs typeface="Verdana" panose="020B0604030504040204" pitchFamily="34" charset="0"/>
              </a:rPr>
              <a:t>Ausleihsystem in den Alten- und Pflegewohnheimen</a:t>
            </a:r>
            <a:endParaRPr lang="de-DE" sz="2200" dirty="0">
              <a:latin typeface="Verdana" panose="020B0604030504040204" pitchFamily="34" charset="0"/>
              <a:ea typeface="Verdana" panose="020B0604030504040204" pitchFamily="34" charset="0"/>
              <a:cs typeface="Verdana" panose="020B0604030504040204" pitchFamily="34" charset="0"/>
            </a:endParaRPr>
          </a:p>
          <a:p>
            <a:r>
              <a:rPr lang="de-DE" sz="2200" dirty="0">
                <a:latin typeface="Verdana" panose="020B0604030504040204" pitchFamily="34" charset="0"/>
                <a:ea typeface="Verdana" panose="020B0604030504040204" pitchFamily="34" charset="0"/>
                <a:cs typeface="Verdana" panose="020B0604030504040204" pitchFamily="34" charset="0"/>
              </a:rPr>
              <a:t>Rolle der Krankenkasse</a:t>
            </a:r>
          </a:p>
          <a:p>
            <a:pPr lvl="1"/>
            <a:r>
              <a:rPr lang="de-DE" sz="2000" dirty="0">
                <a:latin typeface="Verdana" panose="020B0604030504040204" pitchFamily="34" charset="0"/>
                <a:ea typeface="Verdana" panose="020B0604030504040204" pitchFamily="34" charset="0"/>
                <a:cs typeface="Verdana" panose="020B0604030504040204" pitchFamily="34" charset="0"/>
              </a:rPr>
              <a:t>Ausleihsystem im häuslichen Rahmen</a:t>
            </a:r>
          </a:p>
          <a:p>
            <a:pPr lvl="2"/>
            <a:r>
              <a:rPr lang="de-DE" sz="1600" dirty="0">
                <a:latin typeface="Verdana" panose="020B0604030504040204" pitchFamily="34" charset="0"/>
                <a:ea typeface="Verdana" panose="020B0604030504040204" pitchFamily="34" charset="0"/>
                <a:cs typeface="Verdana" panose="020B0604030504040204" pitchFamily="34" charset="0"/>
              </a:rPr>
              <a:t>Kurzzeitige, akute Versorgung</a:t>
            </a:r>
          </a:p>
          <a:p>
            <a:pPr lvl="2"/>
            <a:r>
              <a:rPr lang="de-DE" sz="1600" dirty="0">
                <a:latin typeface="Verdana" panose="020B0604030504040204" pitchFamily="34" charset="0"/>
                <a:ea typeface="Verdana" panose="020B0604030504040204" pitchFamily="34" charset="0"/>
                <a:cs typeface="Verdana" panose="020B0604030504040204" pitchFamily="34" charset="0"/>
              </a:rPr>
              <a:t>Beispiele: Sportunfall; Entlassung einer Person aus dem Krankenhaus; Nutzung eines Rollstuhls für einen Ausflug am Wochenende,…</a:t>
            </a:r>
            <a:endParaRPr lang="de-DE"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6</a:t>
            </a:fld>
            <a:endParaRPr lang="de-LU"/>
          </a:p>
        </p:txBody>
      </p:sp>
    </p:spTree>
    <p:extLst>
      <p:ext uri="{BB962C8B-B14F-4D97-AF65-F5344CB8AC3E}">
        <p14:creationId xmlns:p14="http://schemas.microsoft.com/office/powerpoint/2010/main" val="152809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Titel 12"/>
          <p:cNvSpPr>
            <a:spLocks noGrp="1"/>
          </p:cNvSpPr>
          <p:nvPr>
            <p:ph type="title"/>
          </p:nvPr>
        </p:nvSpPr>
        <p:spPr>
          <a:xfrm>
            <a:off x="231422" y="82727"/>
            <a:ext cx="3392311"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3. Übergangsperiode</a:t>
            </a:r>
          </a:p>
        </p:txBody>
      </p:sp>
      <p:sp>
        <p:nvSpPr>
          <p:cNvPr id="3" name="Inhaltsplatzhalter 2"/>
          <p:cNvSpPr>
            <a:spLocks noGrp="1"/>
          </p:cNvSpPr>
          <p:nvPr>
            <p:ph idx="1"/>
          </p:nvPr>
        </p:nvSpPr>
        <p:spPr/>
        <p:txBody>
          <a:bodyPr>
            <a:normAutofit/>
          </a:bodyPr>
          <a:lstStyle/>
          <a:p>
            <a:pPr marL="0" indent="0">
              <a:buNone/>
            </a:pPr>
            <a:r>
              <a:rPr lang="de-DE" sz="2200" dirty="0">
                <a:latin typeface="Verdana" panose="020B0604030504040204" pitchFamily="34" charset="0"/>
                <a:ea typeface="Verdana" panose="020B0604030504040204" pitchFamily="34" charset="0"/>
                <a:cs typeface="Verdana" panose="020B0604030504040204" pitchFamily="34" charset="0"/>
              </a:rPr>
              <a:t>Medizinische Verordnung:</a:t>
            </a:r>
          </a:p>
          <a:p>
            <a:pPr>
              <a:buFont typeface="Symbol" panose="05050102010706020507" pitchFamily="18" charset="2"/>
              <a:buChar char="-"/>
            </a:pPr>
            <a:r>
              <a:rPr lang="de-DE" sz="2200" dirty="0">
                <a:latin typeface="Verdana" panose="020B0604030504040204" pitchFamily="34" charset="0"/>
                <a:ea typeface="Verdana" panose="020B0604030504040204" pitchFamily="34" charset="0"/>
                <a:cs typeface="Verdana" panose="020B0604030504040204" pitchFamily="34" charset="0"/>
              </a:rPr>
              <a:t>Datiert bis zum 30.06.2017: Krankenkasse</a:t>
            </a:r>
          </a:p>
          <a:p>
            <a:pPr lvl="1">
              <a:buFont typeface="Symbol" panose="05050102010706020507" pitchFamily="18" charset="2"/>
              <a:buChar char="-"/>
            </a:pPr>
            <a:r>
              <a:rPr lang="de-DE" sz="1800" dirty="0">
                <a:latin typeface="Verdana" panose="020B0604030504040204" pitchFamily="34" charset="0"/>
                <a:ea typeface="Verdana" panose="020B0604030504040204" pitchFamily="34" charset="0"/>
                <a:cs typeface="Verdana" panose="020B0604030504040204" pitchFamily="34" charset="0"/>
              </a:rPr>
              <a:t>Abrechnung bis zum 30.06.2018 möglich</a:t>
            </a:r>
          </a:p>
          <a:p>
            <a:pPr marL="457200" lvl="1" indent="0">
              <a:buNone/>
            </a:pPr>
            <a:endParaRPr lang="de-DE" sz="1800"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DE" sz="2200" dirty="0">
                <a:latin typeface="Verdana" panose="020B0604030504040204" pitchFamily="34" charset="0"/>
                <a:ea typeface="Verdana" panose="020B0604030504040204" pitchFamily="34" charset="0"/>
                <a:cs typeface="Verdana" panose="020B0604030504040204" pitchFamily="34" charset="0"/>
              </a:rPr>
              <a:t>Datiert ab dem 01.07.2017: Dienststelle</a:t>
            </a:r>
          </a:p>
          <a:p>
            <a:pPr lvl="1">
              <a:buFont typeface="Symbol" panose="05050102010706020507" pitchFamily="18" charset="2"/>
              <a:buChar char="-"/>
            </a:pPr>
            <a:r>
              <a:rPr lang="de-DE" sz="1800" dirty="0">
                <a:latin typeface="Verdana" panose="020B0604030504040204" pitchFamily="34" charset="0"/>
                <a:ea typeface="Verdana" panose="020B0604030504040204" pitchFamily="34" charset="0"/>
                <a:cs typeface="Verdana" panose="020B0604030504040204" pitchFamily="34" charset="0"/>
              </a:rPr>
              <a:t>Neue medizinische Verordnung</a:t>
            </a:r>
          </a:p>
          <a:p>
            <a:pPr>
              <a:buFont typeface="Symbol" panose="05050102010706020507" pitchFamily="18" charset="2"/>
              <a:buChar char="-"/>
            </a:pPr>
            <a:endParaRPr lang="de-DE" sz="2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7</a:t>
            </a:fld>
            <a:endParaRPr lang="de-LU"/>
          </a:p>
        </p:txBody>
      </p:sp>
    </p:spTree>
    <p:extLst>
      <p:ext uri="{BB962C8B-B14F-4D97-AF65-F5344CB8AC3E}">
        <p14:creationId xmlns:p14="http://schemas.microsoft.com/office/powerpoint/2010/main" val="267141890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689" y="82727"/>
            <a:ext cx="3606800"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4. Vorgehensweise </a:t>
            </a:r>
            <a:b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in den </a:t>
            </a:r>
            <a:r>
              <a:rPr lang="de-DE"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APWH‘s</a:t>
            </a:r>
            <a:endPar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600200"/>
            <a:ext cx="8435280" cy="4525963"/>
          </a:xfrm>
        </p:spPr>
        <p:txBody>
          <a:bodyPr>
            <a:normAutofit fontScale="47500" lnSpcReduction="20000"/>
          </a:bodyPr>
          <a:lstStyle/>
          <a:p>
            <a:r>
              <a:rPr lang="de-DE" sz="3600" dirty="0">
                <a:latin typeface="Verdana" panose="020B0604030504040204" pitchFamily="34" charset="0"/>
                <a:ea typeface="Verdana" panose="020B0604030504040204" pitchFamily="34" charset="0"/>
                <a:cs typeface="Verdana" panose="020B0604030504040204" pitchFamily="34" charset="0"/>
              </a:rPr>
              <a:t>Bis zum 30.06.17: </a:t>
            </a:r>
          </a:p>
          <a:p>
            <a:pPr lvl="1"/>
            <a:r>
              <a:rPr lang="de-DE" sz="3300" dirty="0">
                <a:latin typeface="Verdana" panose="020B0604030504040204" pitchFamily="34" charset="0"/>
                <a:ea typeface="Verdana" panose="020B0604030504040204" pitchFamily="34" charset="0"/>
                <a:cs typeface="Verdana" panose="020B0604030504040204" pitchFamily="34" charset="0"/>
              </a:rPr>
              <a:t>Ausleihsystem APWH für Standard-, Modular- und Multipositions-Rollstühle</a:t>
            </a:r>
          </a:p>
          <a:p>
            <a:pPr lvl="1"/>
            <a:r>
              <a:rPr lang="de-DE" sz="3300" dirty="0">
                <a:latin typeface="Verdana" panose="020B0604030504040204" pitchFamily="34" charset="0"/>
                <a:ea typeface="Verdana" panose="020B0604030504040204" pitchFamily="34" charset="0"/>
                <a:cs typeface="Verdana" panose="020B0604030504040204" pitchFamily="34" charset="0"/>
              </a:rPr>
              <a:t>Abrechnung Bandagist und Krankenkasse</a:t>
            </a:r>
            <a:endParaRPr lang="de-DE" dirty="0">
              <a:latin typeface="Verdana" panose="020B0604030504040204" pitchFamily="34" charset="0"/>
              <a:ea typeface="Verdana" panose="020B0604030504040204" pitchFamily="34" charset="0"/>
              <a:cs typeface="Verdana" panose="020B0604030504040204" pitchFamily="34" charset="0"/>
            </a:endParaRPr>
          </a:p>
          <a:p>
            <a:r>
              <a:rPr lang="de-DE" sz="3600" dirty="0">
                <a:latin typeface="Verdana" panose="020B0604030504040204" pitchFamily="34" charset="0"/>
                <a:ea typeface="Verdana" panose="020B0604030504040204" pitchFamily="34" charset="0"/>
                <a:cs typeface="Verdana" panose="020B0604030504040204" pitchFamily="34" charset="0"/>
              </a:rPr>
              <a:t>Ab dem 01.07.17: </a:t>
            </a:r>
          </a:p>
          <a:p>
            <a:pPr lvl="1"/>
            <a:r>
              <a:rPr lang="de-DE" sz="3300" dirty="0">
                <a:latin typeface="Verdana" panose="020B0604030504040204" pitchFamily="34" charset="0"/>
                <a:ea typeface="Verdana" panose="020B0604030504040204" pitchFamily="34" charset="0"/>
                <a:cs typeface="Verdana" panose="020B0604030504040204" pitchFamily="34" charset="0"/>
              </a:rPr>
              <a:t>Laufenden Ausleih-Akten: Abrechnung Bandagist und Dienststelle (bis 31.12.17)</a:t>
            </a:r>
          </a:p>
          <a:p>
            <a:pPr lvl="1"/>
            <a:r>
              <a:rPr lang="de-DE" sz="3300" dirty="0">
                <a:latin typeface="Verdana" panose="020B0604030504040204" pitchFamily="34" charset="0"/>
                <a:ea typeface="Verdana" panose="020B0604030504040204" pitchFamily="34" charset="0"/>
                <a:cs typeface="Verdana" panose="020B0604030504040204" pitchFamily="34" charset="0"/>
              </a:rPr>
              <a:t>Neue Anfrage für eine Standardmobilitätshilfe läuft über das jeweilige APWH</a:t>
            </a:r>
          </a:p>
          <a:p>
            <a:pPr lvl="1"/>
            <a:r>
              <a:rPr lang="de-DE" sz="3300" dirty="0">
                <a:latin typeface="Verdana" panose="020B0604030504040204" pitchFamily="34" charset="0"/>
                <a:ea typeface="Verdana" panose="020B0604030504040204" pitchFamily="34" charset="0"/>
                <a:cs typeface="Verdana" panose="020B0604030504040204" pitchFamily="34" charset="0"/>
              </a:rPr>
              <a:t>Neue Anfrage für eine anpassungsfähige Mobilitätshilfe oder eine Mobilitätshilfe auf Maß läuft über die Dienststelle</a:t>
            </a:r>
          </a:p>
          <a:p>
            <a:pPr lvl="2"/>
            <a:r>
              <a:rPr lang="de-DE" sz="3200" dirty="0" err="1">
                <a:latin typeface="Verdana" panose="020B0604030504040204" pitchFamily="34" charset="0"/>
                <a:ea typeface="Verdana" panose="020B0604030504040204" pitchFamily="34" charset="0"/>
                <a:cs typeface="Verdana" panose="020B0604030504040204" pitchFamily="34" charset="0"/>
              </a:rPr>
              <a:t>Modularrollstuhl</a:t>
            </a:r>
            <a:r>
              <a:rPr lang="de-DE" sz="3200" dirty="0">
                <a:latin typeface="Verdana" panose="020B0604030504040204" pitchFamily="34" charset="0"/>
                <a:ea typeface="Verdana" panose="020B0604030504040204" pitchFamily="34" charset="0"/>
                <a:cs typeface="Verdana" panose="020B0604030504040204" pitchFamily="34" charset="0"/>
              </a:rPr>
              <a:t> und Multipositionsrollstuhl über </a:t>
            </a:r>
            <a:r>
              <a:rPr lang="de-DE" sz="3200" dirty="0" err="1">
                <a:latin typeface="Verdana" panose="020B0604030504040204" pitchFamily="34" charset="0"/>
                <a:ea typeface="Verdana" panose="020B0604030504040204" pitchFamily="34" charset="0"/>
                <a:cs typeface="Verdana" panose="020B0604030504040204" pitchFamily="34" charset="0"/>
              </a:rPr>
              <a:t>Ausleih</a:t>
            </a:r>
            <a:r>
              <a:rPr lang="de-DE" sz="3200" dirty="0">
                <a:latin typeface="Verdana" panose="020B0604030504040204" pitchFamily="34" charset="0"/>
                <a:ea typeface="Verdana" panose="020B0604030504040204" pitchFamily="34" charset="0"/>
                <a:cs typeface="Verdana" panose="020B0604030504040204" pitchFamily="34" charset="0"/>
              </a:rPr>
              <a:t> (</a:t>
            </a:r>
            <a:r>
              <a:rPr lang="de-DE" sz="3200" dirty="0" err="1">
                <a:latin typeface="Verdana" panose="020B0604030504040204" pitchFamily="34" charset="0"/>
                <a:ea typeface="Verdana" panose="020B0604030504040204" pitchFamily="34" charset="0"/>
                <a:cs typeface="Verdana" panose="020B0604030504040204" pitchFamily="34" charset="0"/>
              </a:rPr>
              <a:t>konventionierte</a:t>
            </a:r>
            <a:r>
              <a:rPr lang="de-DE" sz="3200" dirty="0">
                <a:latin typeface="Verdana" panose="020B0604030504040204" pitchFamily="34" charset="0"/>
                <a:ea typeface="Verdana" panose="020B0604030504040204" pitchFamily="34" charset="0"/>
                <a:cs typeface="Verdana" panose="020B0604030504040204" pitchFamily="34" charset="0"/>
              </a:rPr>
              <a:t> Bandagisten)</a:t>
            </a:r>
          </a:p>
          <a:p>
            <a:pPr lvl="2"/>
            <a:r>
              <a:rPr lang="de-DE" sz="3200" dirty="0">
                <a:latin typeface="Verdana" panose="020B0604030504040204" pitchFamily="34" charset="0"/>
                <a:ea typeface="Verdana" panose="020B0604030504040204" pitchFamily="34" charset="0"/>
                <a:cs typeface="Verdana" panose="020B0604030504040204" pitchFamily="34" charset="0"/>
              </a:rPr>
              <a:t>Alle anderen Mobilitätshilfsmittel über </a:t>
            </a:r>
            <a:r>
              <a:rPr lang="de-DE" sz="3200" dirty="0" err="1">
                <a:latin typeface="Verdana" panose="020B0604030504040204" pitchFamily="34" charset="0"/>
                <a:ea typeface="Verdana" panose="020B0604030504040204" pitchFamily="34" charset="0"/>
                <a:cs typeface="Verdana" panose="020B0604030504040204" pitchFamily="34" charset="0"/>
              </a:rPr>
              <a:t>Ausleih</a:t>
            </a:r>
            <a:r>
              <a:rPr lang="de-DE" sz="3200" dirty="0">
                <a:latin typeface="Verdana" panose="020B0604030504040204" pitchFamily="34" charset="0"/>
                <a:ea typeface="Verdana" panose="020B0604030504040204" pitchFamily="34" charset="0"/>
                <a:cs typeface="Verdana" panose="020B0604030504040204" pitchFamily="34" charset="0"/>
              </a:rPr>
              <a:t> oder Bezuschussung</a:t>
            </a:r>
            <a:endParaRPr lang="de-DE" sz="3600" dirty="0">
              <a:latin typeface="Verdana" panose="020B0604030504040204" pitchFamily="34" charset="0"/>
              <a:ea typeface="Verdana" panose="020B0604030504040204" pitchFamily="34" charset="0"/>
              <a:cs typeface="Verdana" panose="020B0604030504040204" pitchFamily="34" charset="0"/>
            </a:endParaRPr>
          </a:p>
          <a:p>
            <a:r>
              <a:rPr lang="de-DE" sz="3600" dirty="0">
                <a:latin typeface="Verdana" panose="020B0604030504040204" pitchFamily="34" charset="0"/>
                <a:ea typeface="Verdana" panose="020B0604030504040204" pitchFamily="34" charset="0"/>
                <a:cs typeface="Verdana" panose="020B0604030504040204" pitchFamily="34" charset="0"/>
              </a:rPr>
              <a:t>Ab dem 01.01.18:</a:t>
            </a:r>
          </a:p>
          <a:p>
            <a:pPr lvl="1">
              <a:buFont typeface="Symbol" panose="05050102010706020507" pitchFamily="18" charset="2"/>
              <a:buChar char="-"/>
            </a:pPr>
            <a:r>
              <a:rPr lang="de-DE" sz="3400" dirty="0">
                <a:latin typeface="Verdana" panose="020B0604030504040204" pitchFamily="34" charset="0"/>
                <a:ea typeface="Verdana" panose="020B0604030504040204" pitchFamily="34" charset="0"/>
                <a:cs typeface="Verdana" panose="020B0604030504040204" pitchFamily="34" charset="0"/>
              </a:rPr>
              <a:t>Standardversorgung über die </a:t>
            </a:r>
            <a:r>
              <a:rPr lang="de-DE" sz="3400" dirty="0" err="1">
                <a:latin typeface="Verdana" panose="020B0604030504040204" pitchFamily="34" charset="0"/>
                <a:ea typeface="Verdana" panose="020B0604030504040204" pitchFamily="34" charset="0"/>
                <a:cs typeface="Verdana" panose="020B0604030504040204" pitchFamily="34" charset="0"/>
              </a:rPr>
              <a:t>APWH‘s</a:t>
            </a:r>
            <a:r>
              <a:rPr lang="de-DE" sz="3400" dirty="0">
                <a:latin typeface="Verdana" panose="020B0604030504040204" pitchFamily="34" charset="0"/>
                <a:ea typeface="Verdana" panose="020B0604030504040204" pitchFamily="34" charset="0"/>
                <a:cs typeface="Verdana" panose="020B0604030504040204" pitchFamily="34" charset="0"/>
              </a:rPr>
              <a:t> </a:t>
            </a:r>
          </a:p>
          <a:p>
            <a:pPr lvl="1">
              <a:buFont typeface="Symbol" panose="05050102010706020507" pitchFamily="18" charset="2"/>
              <a:buChar char="-"/>
            </a:pPr>
            <a:r>
              <a:rPr lang="de-DE" sz="3400" dirty="0">
                <a:latin typeface="Verdana" panose="020B0604030504040204" pitchFamily="34" charset="0"/>
                <a:ea typeface="Verdana" panose="020B0604030504040204" pitchFamily="34" charset="0"/>
                <a:cs typeface="Verdana" panose="020B0604030504040204" pitchFamily="34" charset="0"/>
              </a:rPr>
              <a:t>Neue Ausleih-Verträge über die Dienststelle</a:t>
            </a:r>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8</a:t>
            </a:fld>
            <a:endParaRPr lang="de-LU"/>
          </a:p>
        </p:txBody>
      </p:sp>
    </p:spTree>
    <p:extLst>
      <p:ext uri="{BB962C8B-B14F-4D97-AF65-F5344CB8AC3E}">
        <p14:creationId xmlns:p14="http://schemas.microsoft.com/office/powerpoint/2010/main" val="326941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099" y="352495"/>
            <a:ext cx="3239746" cy="1143000"/>
          </a:xfrm>
        </p:spPr>
        <p:txBody>
          <a:bodyPr>
            <a:normAutofit/>
          </a:bodyPr>
          <a:lstStyle/>
          <a:p>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5. Konventionen</a:t>
            </a:r>
            <a:br>
              <a:rPr lang="de-DE" sz="27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de-DE" sz="2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27608" y="2060848"/>
            <a:ext cx="8229600" cy="2908920"/>
          </a:xfrm>
        </p:spPr>
        <p:txBody>
          <a:bodyPr vert="horz" lIns="91440" tIns="45720" rIns="91440" bIns="45720" rtlCol="0" anchor="t">
            <a:normAutofit/>
          </a:bodyPr>
          <a:lstStyle/>
          <a:p>
            <a:pPr lvl="1"/>
            <a:r>
              <a:rPr lang="de-DE" sz="2400" dirty="0">
                <a:latin typeface="Verdana" panose="020B0604030504040204" pitchFamily="34" charset="0"/>
                <a:ea typeface="Verdana" panose="020B0604030504040204" pitchFamily="34" charset="0"/>
                <a:cs typeface="Verdana" panose="020B0604030504040204" pitchFamily="34" charset="0"/>
              </a:rPr>
              <a:t>Für die Standardversorgung im häuslichen Rahmen und das Ausleihsystem in den </a:t>
            </a:r>
            <a:r>
              <a:rPr lang="de-DE" sz="2400" dirty="0" err="1">
                <a:latin typeface="Verdana" panose="020B0604030504040204" pitchFamily="34" charset="0"/>
                <a:ea typeface="Verdana" panose="020B0604030504040204" pitchFamily="34" charset="0"/>
                <a:cs typeface="Verdana" panose="020B0604030504040204" pitchFamily="34" charset="0"/>
              </a:rPr>
              <a:t>APWH‘s</a:t>
            </a:r>
            <a:r>
              <a:rPr lang="de-DE" sz="2400" dirty="0">
                <a:latin typeface="Verdana" panose="020B0604030504040204" pitchFamily="34" charset="0"/>
                <a:ea typeface="Verdana" panose="020B0604030504040204" pitchFamily="34" charset="0"/>
                <a:cs typeface="Verdana" panose="020B0604030504040204" pitchFamily="34" charset="0"/>
              </a:rPr>
              <a:t> wird ausschließlich mit </a:t>
            </a:r>
            <a:r>
              <a:rPr lang="de-DE" sz="2400" dirty="0" err="1">
                <a:latin typeface="Verdana" panose="020B0604030504040204" pitchFamily="34" charset="0"/>
                <a:ea typeface="Verdana" panose="020B0604030504040204" pitchFamily="34" charset="0"/>
                <a:cs typeface="Verdana" panose="020B0604030504040204" pitchFamily="34" charset="0"/>
              </a:rPr>
              <a:t>konventionierten</a:t>
            </a:r>
            <a:r>
              <a:rPr lang="de-DE" sz="2400" dirty="0">
                <a:latin typeface="Verdana" panose="020B0604030504040204" pitchFamily="34" charset="0"/>
                <a:ea typeface="Verdana" panose="020B0604030504040204" pitchFamily="34" charset="0"/>
                <a:cs typeface="Verdana" panose="020B0604030504040204" pitchFamily="34" charset="0"/>
              </a:rPr>
              <a:t> Bandagisten gearbeitet.</a:t>
            </a:r>
          </a:p>
          <a:p>
            <a:pPr lvl="1"/>
            <a:r>
              <a:rPr lang="de-DE" sz="2400" dirty="0">
                <a:latin typeface="Verdana" panose="020B0604030504040204" pitchFamily="34" charset="0"/>
                <a:ea typeface="Verdana" panose="020B0604030504040204" pitchFamily="34" charset="0"/>
                <a:cs typeface="Verdana" panose="020B0604030504040204" pitchFamily="34" charset="0"/>
              </a:rPr>
              <a:t>2 Konventionen</a:t>
            </a:r>
          </a:p>
          <a:p>
            <a:pPr lvl="1"/>
            <a:r>
              <a:rPr lang="de-DE" sz="2400" dirty="0">
                <a:latin typeface="Verdana" panose="020B0604030504040204" pitchFamily="34" charset="0"/>
                <a:ea typeface="Verdana" panose="020B0604030504040204" pitchFamily="34" charset="0"/>
                <a:cs typeface="Verdana" panose="020B0604030504040204" pitchFamily="34" charset="0"/>
              </a:rPr>
              <a:t>Ziele</a:t>
            </a:r>
          </a:p>
          <a:p>
            <a:pPr lvl="1"/>
            <a:r>
              <a:rPr lang="de-DE" sz="2400" dirty="0">
                <a:latin typeface="Verdana" panose="020B0604030504040204" pitchFamily="34" charset="0"/>
                <a:ea typeface="Verdana" panose="020B0604030504040204" pitchFamily="34" charset="0"/>
                <a:cs typeface="Verdana" panose="020B0604030504040204" pitchFamily="34" charset="0"/>
              </a:rPr>
              <a:t>Vorgehensweise</a:t>
            </a:r>
          </a:p>
          <a:p>
            <a:pPr lvl="1"/>
            <a:endParaRPr lang="de-DE" dirty="0"/>
          </a:p>
        </p:txBody>
      </p:sp>
      <p:sp>
        <p:nvSpPr>
          <p:cNvPr id="4" name="Fußzeilenplatzhalter 3"/>
          <p:cNvSpPr>
            <a:spLocks noGrp="1"/>
          </p:cNvSpPr>
          <p:nvPr>
            <p:ph type="ftr" sz="quarter" idx="11"/>
          </p:nvPr>
        </p:nvSpPr>
        <p:spPr/>
        <p:txBody>
          <a:bodyPr/>
          <a:lstStyle/>
          <a:p>
            <a:r>
              <a:rPr lang="de-LU" dirty="0"/>
              <a:t>Dienststelle für Selbstbestimmtes Leben</a:t>
            </a:r>
          </a:p>
        </p:txBody>
      </p:sp>
      <p:sp>
        <p:nvSpPr>
          <p:cNvPr id="5" name="Foliennummernplatzhalter 4"/>
          <p:cNvSpPr>
            <a:spLocks noGrp="1"/>
          </p:cNvSpPr>
          <p:nvPr>
            <p:ph type="sldNum" sz="quarter" idx="12"/>
          </p:nvPr>
        </p:nvSpPr>
        <p:spPr/>
        <p:txBody>
          <a:bodyPr/>
          <a:lstStyle/>
          <a:p>
            <a:fld id="{C82943AB-37EA-49AF-A15C-E24798F3FB2C}" type="slidenum">
              <a:rPr lang="de-LU" smtClean="0"/>
              <a:pPr/>
              <a:t>9</a:t>
            </a:fld>
            <a:endParaRPr lang="de-LU"/>
          </a:p>
        </p:txBody>
      </p:sp>
    </p:spTree>
    <p:extLst>
      <p:ext uri="{BB962C8B-B14F-4D97-AF65-F5344CB8AC3E}">
        <p14:creationId xmlns:p14="http://schemas.microsoft.com/office/powerpoint/2010/main" val="3522506448"/>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ilnehmerliste xmlns="0b9f8303-63a4-49b4-b592-1563bc0547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FE5EDF87AC69741B3F2DD43C58A98B9" ma:contentTypeVersion="6" ma:contentTypeDescription="Ein neues Dokument erstellen." ma:contentTypeScope="" ma:versionID="0acd700476f3eb859be341a69ec4bc37">
  <xsd:schema xmlns:xsd="http://www.w3.org/2001/XMLSchema" xmlns:xs="http://www.w3.org/2001/XMLSchema" xmlns:p="http://schemas.microsoft.com/office/2006/metadata/properties" xmlns:ns2="eb0b2731-e5bb-425a-818f-b0697fae4329" xmlns:ns3="0b9f8303-63a4-49b4-b592-1563bc0547f9" targetNamespace="http://schemas.microsoft.com/office/2006/metadata/properties" ma:root="true" ma:fieldsID="7ef7d4c90c9af45e62953e55a7a78c7a" ns2:_="" ns3:_="">
    <xsd:import namespace="eb0b2731-e5bb-425a-818f-b0697fae4329"/>
    <xsd:import namespace="0b9f8303-63a4-49b4-b592-1563bc0547f9"/>
    <xsd:element name="properties">
      <xsd:complexType>
        <xsd:sequence>
          <xsd:element name="documentManagement">
            <xsd:complexType>
              <xsd:all>
                <xsd:element ref="ns2:SharedWithUsers" minOccurs="0"/>
                <xsd:element ref="ns2:SharedWithDetails" minOccurs="0"/>
                <xsd:element ref="ns3:Teilnehmerlist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b2731-e5bb-425a-818f-b0697fae4329"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f8303-63a4-49b4-b592-1563bc0547f9" elementFormDefault="qualified">
    <xsd:import namespace="http://schemas.microsoft.com/office/2006/documentManagement/types"/>
    <xsd:import namespace="http://schemas.microsoft.com/office/infopath/2007/PartnerControls"/>
    <xsd:element name="Teilnehmerliste" ma:index="10" nillable="true" ma:displayName="Teilnehmerliste" ma:internalName="Teilnehmerliste">
      <xsd:simpleType>
        <xsd:restriction base="dms:Note">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B2E44B-EC2E-49DD-8703-4E072E18B252}">
  <ds:schemaRefs>
    <ds:schemaRef ds:uri="eb0b2731-e5bb-425a-818f-b0697fae4329"/>
    <ds:schemaRef ds:uri="http://purl.org/dc/elements/1.1/"/>
    <ds:schemaRef ds:uri="http://schemas.microsoft.com/office/2006/metadata/properties"/>
    <ds:schemaRef ds:uri="http://purl.org/dc/terms/"/>
    <ds:schemaRef ds:uri="0b9f8303-63a4-49b4-b592-1563bc0547f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12D8848-449D-4E66-84BF-F79918A59C17}"/>
</file>

<file path=customXml/itemProps3.xml><?xml version="1.0" encoding="utf-8"?>
<ds:datastoreItem xmlns:ds="http://schemas.openxmlformats.org/officeDocument/2006/customXml" ds:itemID="{3F9707E5-DD0A-4FE9-B6E1-FF3290A0F5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Bildschirmpräsentation (4:3)</PresentationFormat>
  <Paragraphs>274</Paragraphs>
  <Slides>28</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Symbol</vt:lpstr>
      <vt:lpstr>Verdana</vt:lpstr>
      <vt:lpstr>Larissa-Design</vt:lpstr>
      <vt:lpstr>PowerPoint-Präsentation</vt:lpstr>
      <vt:lpstr>Inhaltsverzeichnis</vt:lpstr>
      <vt:lpstr>1. Einleitung</vt:lpstr>
      <vt:lpstr>Verschiedene Mobilitätshilfen</vt:lpstr>
      <vt:lpstr>2. Derzeitige  Prozedur</vt:lpstr>
      <vt:lpstr>2. Prozedur ab dem 1. Juli 2017</vt:lpstr>
      <vt:lpstr>3. Übergangsperiode</vt:lpstr>
      <vt:lpstr>4. Vorgehensweise  in den APWH‘s</vt:lpstr>
      <vt:lpstr>5. Konventionen </vt:lpstr>
      <vt:lpstr>6.Was ändert sich nicht?</vt:lpstr>
      <vt:lpstr>6. Was ändert sich konkret?</vt:lpstr>
      <vt:lpstr>6. Was ändert sich konkret?</vt:lpstr>
      <vt:lpstr>7. Prozeduren</vt:lpstr>
      <vt:lpstr>7. Prozeduren</vt:lpstr>
      <vt:lpstr>7. Prozeduren</vt:lpstr>
      <vt:lpstr>7. Prozeduren</vt:lpstr>
      <vt:lpstr>7. Prozeduren</vt:lpstr>
      <vt:lpstr>7. Prozeduren</vt:lpstr>
      <vt:lpstr>7. Prozeduren</vt:lpstr>
      <vt:lpstr>7. Prozeduren</vt:lpstr>
      <vt:lpstr>7. Prozeduren</vt:lpstr>
      <vt:lpstr>7. Prozeduren</vt:lpstr>
      <vt:lpstr>8. Konkrete Beispiele</vt:lpstr>
      <vt:lpstr>8. Konkrete Beispiele</vt:lpstr>
      <vt:lpstr>8. Konkrete Beispiele</vt:lpstr>
      <vt:lpstr>PowerPoint-Präsentation</vt:lpstr>
      <vt:lpstr>9. Fragen?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Iris Malmendier</cp:lastModifiedBy>
  <cp:revision>7</cp:revision>
  <dcterms:modified xsi:type="dcterms:W3CDTF">2017-05-30T11:27:23Z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0x010100EFE5EDF87AC69741B3F2DD43C58A98B9</vt:lpwstr>
  </property>
</Properties>
</file>